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0" r:id="rId5"/>
    <p:sldId id="259" r:id="rId6"/>
    <p:sldId id="260" r:id="rId7"/>
    <p:sldId id="261" r:id="rId8"/>
    <p:sldId id="263" r:id="rId9"/>
    <p:sldId id="264" r:id="rId10"/>
    <p:sldId id="265" r:id="rId11"/>
    <p:sldId id="268" r:id="rId12"/>
    <p:sldId id="269" r:id="rId13"/>
    <p:sldId id="270" r:id="rId14"/>
    <p:sldId id="271" r:id="rId15"/>
    <p:sldId id="272" r:id="rId16"/>
    <p:sldId id="273" r:id="rId17"/>
    <p:sldId id="275" r:id="rId18"/>
    <p:sldId id="281"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showPr>
  <p:clrMru>
    <a:srgbClr val="D09E00"/>
    <a:srgbClr val="FFFF9F"/>
    <a:srgbClr val="EEB500"/>
    <a:srgbClr val="E2AC00"/>
    <a:srgbClr val="DEA900"/>
    <a:srgbClr val="FFDE75"/>
    <a:srgbClr val="DBEC8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0" autoAdjust="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00"/>
            </a:gs>
            <a:gs pos="85000">
              <a:srgbClr val="FFDE75"/>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alexs.blog.bg/photos/82352/original/Ruse/teatyra.jpg" TargetMode="Externa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4.jpeg"/><Relationship Id="rId12" Type="http://schemas.openxmlformats.org/officeDocument/2006/relationships/slide" Target="slide10.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image" Target="../media/image6.jpeg"/><Relationship Id="rId5" Type="http://schemas.openxmlformats.org/officeDocument/2006/relationships/image" Target="../media/image3.jpeg"/><Relationship Id="rId10" Type="http://schemas.openxmlformats.org/officeDocument/2006/relationships/slide" Target="slide9.xml"/><Relationship Id="rId4" Type="http://schemas.openxmlformats.org/officeDocument/2006/relationships/slide" Target="slide6.xml"/><Relationship Id="rId9"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0.jpeg"/><Relationship Id="rId12"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image" Target="../media/image12.jpeg"/><Relationship Id="rId5" Type="http://schemas.openxmlformats.org/officeDocument/2006/relationships/image" Target="../media/image9.jpeg"/><Relationship Id="rId10" Type="http://schemas.openxmlformats.org/officeDocument/2006/relationships/slide" Target="slide14.xml"/><Relationship Id="rId4" Type="http://schemas.openxmlformats.org/officeDocument/2006/relationships/slide" Target="slide11.xml"/><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bg/url?sa=t&amp;rct=j&amp;q=&amp;esrc=s&amp;source=images&amp;cd=&amp;cad=rja&amp;uact=8&amp;ved=0CAQQjRw&amp;url=http://bg.wikipedia.org/wiki/%25D0%259F%25D0%25B0%25D0%25BC%25D0%25B5%25D1%2582%25D0%25BD%25D0%25B8%25D0%25BA_%25D0%25BD%25D0%25B0_%25D0%25A1%25D0%25B2%25D0%25BE%25D0%25B1%25D0%25BE%25D0%25B4%25D0%25B0%25D1%2582%25D0%25B0_(%25D0%25A0%25D1%2583%25D1%2581%25D0%25B5)&amp;ei=dI8uU6SANsjNygOHloHACw&amp;usg=AFQjCNHKf1POhLys_SX1zOMZFcNKSceKiQ&amp;sig2=oimX4JUvB9sKL1vjBwQtSw&amp;bvm=bv.62922401,d.bGQ" TargetMode="Externa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6.jpeg"/><Relationship Id="rId4" Type="http://schemas.openxmlformats.org/officeDocument/2006/relationships/hyperlink" Target="http://www.google.bg/url?sa=i&amp;rct=j&amp;q=&amp;esrc=s&amp;source=images&amp;cd=&amp;cad=rja&amp;uact=8&amp;docid=uuENSvryHGxQNM&amp;tbnid=GjSSBDsLo3cRTM:&amp;ved=0CAYQjRw&amp;url=http://www.chudesa.net/%D0%BA%D0%BE%D1%89%D1%83%D0%BD%D1%81%D1%82%D0%B2%D0%BE-%D0%BF%D0%B0%D0%BC%D0%B5%D1%82%D0%BD%D0%B8%D0%BA%D0%B0-%D1%81%D0%B2%D0%BE%D0%B1%D0%BE%D0%B4%D0%B0%D1%82%D0%B0-%D1%80%D1%83%D1%81%D0%B5/&amp;ei=348uU4PlFqnx0gWdyoG4CA&amp;bvm=bv.62922401,d.bGQ&amp;psig=AFQjCNElZPx_acNWWsznSTgNIdRvmfR6bQ&amp;ust=139564670939230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upload.wikimedia.org/wikipedia/commons/5/58/Ruse_TodorBozhinov_09.08.09_(6).JPG" TargetMode="Externa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jpeg"/><Relationship Id="rId4" Type="http://schemas.openxmlformats.org/officeDocument/2006/relationships/hyperlink" Target="http://upload.wikimedia.org/wikipedia/commons/6/62/Dohodnozdanie-rusemunicipality.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http://www.google.bg/url?sa=i&amp;rct=j&amp;q=&amp;esrc=s&amp;source=images&amp;cd=&amp;cad=rja&amp;uact=8&amp;docid=dSeZH4ej04m5EM&amp;tbnid=5pc4btr1lESRSM:&amp;ved=0CAYQjRw&amp;url=http://www.webcambg.com/webcams_ruse.html&amp;ei=hZQuU_HEDcO40QXN64F4&amp;bvm=bv.62922401,d.bGQ&amp;psig=AFQjCNFJBuglj3RsdjXq90Qltoa3oJLWVg&amp;ust=1395647795456871" TargetMode="Externa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lstStyle/>
          <a:p>
            <a:r>
              <a:rPr lang="en-US" dirty="0" smtClean="0">
                <a:solidFill>
                  <a:srgbClr val="D09E00"/>
                </a:solidFill>
              </a:rPr>
              <a:t>Ruse’s Landmarks</a:t>
            </a:r>
            <a:endParaRPr lang="bg-BG" dirty="0">
              <a:solidFill>
                <a:srgbClr val="D09E00"/>
              </a:solidFill>
            </a:endParaRPr>
          </a:p>
        </p:txBody>
      </p:sp>
      <p:pic>
        <p:nvPicPr>
          <p:cNvPr id="3074" name="Picture 2" descr="http://alexs.blog.bg/photos/82352/Ruse/teatyra.jpg">
            <a:hlinkClick r:id="rId2"/>
          </p:cNvPr>
          <p:cNvPicPr>
            <a:picLocks noChangeAspect="1" noChangeArrowheads="1"/>
          </p:cNvPicPr>
          <p:nvPr/>
        </p:nvPicPr>
        <p:blipFill>
          <a:blip r:embed="rId3" cstate="print"/>
          <a:srcRect/>
          <a:stretch>
            <a:fillRect/>
          </a:stretch>
        </p:blipFill>
        <p:spPr bwMode="auto">
          <a:xfrm>
            <a:off x="1676400" y="1981200"/>
            <a:ext cx="5486400" cy="4112668"/>
          </a:xfrm>
          <a:prstGeom prst="rect">
            <a:avLst/>
          </a:prstGeom>
          <a:noFill/>
        </p:spPr>
      </p:pic>
      <p:sp>
        <p:nvSpPr>
          <p:cNvPr id="5" name="Rounded Rectangle 4">
            <a:hlinkClick r:id="rId4"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9E00"/>
                </a:solidFill>
              </a:rPr>
              <a:t>The house of Andrea </a:t>
            </a:r>
            <a:r>
              <a:rPr lang="en-US" dirty="0" err="1" smtClean="0">
                <a:solidFill>
                  <a:srgbClr val="D09E00"/>
                </a:solidFill>
              </a:rPr>
              <a:t>Turio</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
        <p:nvSpPr>
          <p:cNvPr id="8" name="TextBox 7"/>
          <p:cNvSpPr txBox="1"/>
          <p:nvPr/>
        </p:nvSpPr>
        <p:spPr>
          <a:xfrm>
            <a:off x="228600" y="1676400"/>
            <a:ext cx="5181600" cy="3785652"/>
          </a:xfrm>
          <a:prstGeom prst="rect">
            <a:avLst/>
          </a:prstGeom>
          <a:noFill/>
        </p:spPr>
        <p:txBody>
          <a:bodyPr wrap="square" rtlCol="0">
            <a:spAutoFit/>
          </a:bodyPr>
          <a:lstStyle/>
          <a:p>
            <a:r>
              <a:rPr lang="en-US" sz="3000" dirty="0" smtClean="0">
                <a:solidFill>
                  <a:srgbClr val="D09E00"/>
                </a:solidFill>
              </a:rPr>
              <a:t>The house of Andrea </a:t>
            </a:r>
            <a:r>
              <a:rPr lang="en-US" sz="3000" dirty="0" err="1" smtClean="0">
                <a:solidFill>
                  <a:srgbClr val="D09E00"/>
                </a:solidFill>
              </a:rPr>
              <a:t>Turio</a:t>
            </a:r>
            <a:r>
              <a:rPr lang="en-US" sz="3000" dirty="0" smtClean="0">
                <a:solidFill>
                  <a:srgbClr val="D09E00"/>
                </a:solidFill>
              </a:rPr>
              <a:t> is the most beautiful house in Ruse. It was completed in 1900. The input materials for the construction were carefully chosen from all over the world. The halls of the house are decorated in Pompeii art style.</a:t>
            </a:r>
            <a:endParaRPr lang="bg-BG" sz="3000" dirty="0">
              <a:solidFill>
                <a:srgbClr val="D09E00"/>
              </a:solidFill>
            </a:endParaRPr>
          </a:p>
        </p:txBody>
      </p:sp>
      <p:pic>
        <p:nvPicPr>
          <p:cNvPr id="9" name="Picture 8" descr="andrea1.png"/>
          <p:cNvPicPr>
            <a:picLocks noChangeAspect="1"/>
          </p:cNvPicPr>
          <p:nvPr/>
        </p:nvPicPr>
        <p:blipFill>
          <a:blip r:embed="rId3" cstate="print"/>
          <a:stretch>
            <a:fillRect/>
          </a:stretch>
        </p:blipFill>
        <p:spPr>
          <a:xfrm>
            <a:off x="5181600" y="1676400"/>
            <a:ext cx="3810000" cy="3733800"/>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solidFill>
                  <a:srgbClr val="D09E00"/>
                </a:solidFill>
              </a:rPr>
              <a:t>The flower vase</a:t>
            </a:r>
            <a:endParaRPr lang="bg-BG" dirty="0">
              <a:solidFill>
                <a:srgbClr val="D09E00"/>
              </a:solidFill>
            </a:endParaRPr>
          </a:p>
        </p:txBody>
      </p:sp>
      <p:sp>
        <p:nvSpPr>
          <p:cNvPr id="3" name="Content Placeholder 2"/>
          <p:cNvSpPr>
            <a:spLocks noGrp="1"/>
          </p:cNvSpPr>
          <p:nvPr>
            <p:ph idx="1"/>
          </p:nvPr>
        </p:nvSpPr>
        <p:spPr>
          <a:xfrm>
            <a:off x="152400" y="914400"/>
            <a:ext cx="4876800" cy="4525963"/>
          </a:xfrm>
        </p:spPr>
        <p:txBody>
          <a:bodyPr/>
          <a:lstStyle/>
          <a:p>
            <a:pPr>
              <a:buNone/>
            </a:pPr>
            <a:r>
              <a:rPr lang="en-US" dirty="0" smtClean="0">
                <a:solidFill>
                  <a:srgbClr val="D09E00"/>
                </a:solidFill>
              </a:rPr>
              <a:t>	The flower vase is located at the city's park. Its height is 3.40 </a:t>
            </a:r>
            <a:r>
              <a:rPr lang="en-US" dirty="0" err="1" smtClean="0">
                <a:solidFill>
                  <a:srgbClr val="D09E00"/>
                </a:solidFill>
              </a:rPr>
              <a:t>metres</a:t>
            </a:r>
            <a:r>
              <a:rPr lang="en-US" dirty="0" smtClean="0">
                <a:solidFill>
                  <a:srgbClr val="D09E00"/>
                </a:solidFill>
              </a:rPr>
              <a:t> and its width is 7 </a:t>
            </a:r>
            <a:r>
              <a:rPr lang="en-US" dirty="0" err="1" smtClean="0">
                <a:solidFill>
                  <a:srgbClr val="D09E00"/>
                </a:solidFill>
              </a:rPr>
              <a:t>metres</a:t>
            </a:r>
            <a:r>
              <a:rPr lang="en-US" dirty="0" smtClean="0">
                <a:solidFill>
                  <a:srgbClr val="D09E00"/>
                </a:solidFill>
              </a:rPr>
              <a:t>.</a:t>
            </a:r>
            <a:endParaRPr lang="bg-BG" dirty="0">
              <a:solidFill>
                <a:srgbClr val="D09E00"/>
              </a:solidFill>
            </a:endParaRPr>
          </a:p>
        </p:txBody>
      </p:sp>
      <p:sp>
        <p:nvSpPr>
          <p:cNvPr id="4" name="Rounded Rectangle 3">
            <a:hlinkClick r:id="rId2" action="ppaction://hlinksldjump"/>
          </p:cNvPr>
          <p:cNvSpPr/>
          <p:nvPr/>
        </p:nvSpPr>
        <p:spPr>
          <a:xfrm>
            <a:off x="8001000" y="63246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vazata1.png"/>
          <p:cNvPicPr>
            <a:picLocks noChangeAspect="1"/>
          </p:cNvPicPr>
          <p:nvPr/>
        </p:nvPicPr>
        <p:blipFill>
          <a:blip r:embed="rId3" cstate="print"/>
          <a:stretch>
            <a:fillRect/>
          </a:stretch>
        </p:blipFill>
        <p:spPr>
          <a:xfrm rot="20926284">
            <a:off x="6629690" y="495514"/>
            <a:ext cx="2133600" cy="1778000"/>
          </a:xfrm>
          <a:prstGeom prst="rect">
            <a:avLst/>
          </a:prstGeom>
          <a:ln>
            <a:noFill/>
          </a:ln>
          <a:effectLst>
            <a:softEdge rad="112500"/>
          </a:effectLst>
        </p:spPr>
      </p:pic>
      <p:pic>
        <p:nvPicPr>
          <p:cNvPr id="6" name="Picture 5" descr="vazata2.png"/>
          <p:cNvPicPr>
            <a:picLocks noChangeAspect="1"/>
          </p:cNvPicPr>
          <p:nvPr/>
        </p:nvPicPr>
        <p:blipFill>
          <a:blip r:embed="rId4" cstate="print"/>
          <a:stretch>
            <a:fillRect/>
          </a:stretch>
        </p:blipFill>
        <p:spPr>
          <a:xfrm rot="211705">
            <a:off x="537341" y="3250933"/>
            <a:ext cx="1724025" cy="2657475"/>
          </a:xfrm>
          <a:prstGeom prst="rect">
            <a:avLst/>
          </a:prstGeom>
          <a:ln>
            <a:noFill/>
          </a:ln>
          <a:effectLst>
            <a:softEdge rad="112500"/>
          </a:effectLst>
        </p:spPr>
      </p:pic>
      <p:pic>
        <p:nvPicPr>
          <p:cNvPr id="7" name="Picture 6" descr="vazata3.png"/>
          <p:cNvPicPr>
            <a:picLocks noChangeAspect="1"/>
          </p:cNvPicPr>
          <p:nvPr/>
        </p:nvPicPr>
        <p:blipFill>
          <a:blip r:embed="rId5" cstate="print"/>
          <a:stretch>
            <a:fillRect/>
          </a:stretch>
        </p:blipFill>
        <p:spPr>
          <a:xfrm rot="21443587">
            <a:off x="4843251" y="4695726"/>
            <a:ext cx="2133600" cy="1924050"/>
          </a:xfrm>
          <a:prstGeom prst="rect">
            <a:avLst/>
          </a:prstGeom>
          <a:ln>
            <a:noFill/>
          </a:ln>
          <a:effectLst>
            <a:softEdge rad="112500"/>
          </a:effectLst>
        </p:spPr>
      </p:pic>
      <p:pic>
        <p:nvPicPr>
          <p:cNvPr id="8" name="Picture 7" descr="vazata5.jpg"/>
          <p:cNvPicPr>
            <a:picLocks noChangeAspect="1"/>
          </p:cNvPicPr>
          <p:nvPr/>
        </p:nvPicPr>
        <p:blipFill>
          <a:blip r:embed="rId6" cstate="print"/>
          <a:stretch>
            <a:fillRect/>
          </a:stretch>
        </p:blipFill>
        <p:spPr>
          <a:xfrm rot="818748">
            <a:off x="6188443" y="3027578"/>
            <a:ext cx="2619375" cy="1743075"/>
          </a:xfrm>
          <a:prstGeom prst="rect">
            <a:avLst/>
          </a:prstGeom>
          <a:ln>
            <a:noFill/>
          </a:ln>
          <a:effectLst>
            <a:softEdge rad="112500"/>
          </a:effectLst>
        </p:spPr>
      </p:pic>
      <p:pic>
        <p:nvPicPr>
          <p:cNvPr id="9" name="Picture 8" descr="vazatat4.jpg"/>
          <p:cNvPicPr>
            <a:picLocks noChangeAspect="1"/>
          </p:cNvPicPr>
          <p:nvPr/>
        </p:nvPicPr>
        <p:blipFill>
          <a:blip r:embed="rId7" cstate="print"/>
          <a:stretch>
            <a:fillRect/>
          </a:stretch>
        </p:blipFill>
        <p:spPr>
          <a:xfrm rot="21387399">
            <a:off x="2895600" y="3352800"/>
            <a:ext cx="1743075" cy="2619375"/>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1000"/>
                                        <p:tgtEl>
                                          <p:spTgt spid="8"/>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1000"/>
                                        <p:tgtEl>
                                          <p:spTgt spid="7"/>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1000"/>
                                        <p:tgtEl>
                                          <p:spTgt spid="9"/>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D09E00"/>
                </a:solidFill>
              </a:rPr>
              <a:t>Rusenski</a:t>
            </a:r>
            <a:r>
              <a:rPr lang="en-US" dirty="0" smtClean="0">
                <a:solidFill>
                  <a:srgbClr val="D09E00"/>
                </a:solidFill>
              </a:rPr>
              <a:t> </a:t>
            </a:r>
            <a:r>
              <a:rPr lang="en-US" dirty="0" err="1" smtClean="0">
                <a:solidFill>
                  <a:srgbClr val="D09E00"/>
                </a:solidFill>
              </a:rPr>
              <a:t>lom</a:t>
            </a:r>
            <a:r>
              <a:rPr lang="en-US" dirty="0" smtClean="0">
                <a:solidFill>
                  <a:srgbClr val="D09E00"/>
                </a:solidFill>
              </a:rPr>
              <a:t> (park)</a:t>
            </a:r>
            <a:endParaRPr lang="bg-BG" dirty="0">
              <a:solidFill>
                <a:srgbClr val="D09E00"/>
              </a:solidFill>
            </a:endParaRPr>
          </a:p>
        </p:txBody>
      </p:sp>
      <p:sp>
        <p:nvSpPr>
          <p:cNvPr id="3" name="Content Placeholder 2"/>
          <p:cNvSpPr>
            <a:spLocks noGrp="1"/>
          </p:cNvSpPr>
          <p:nvPr>
            <p:ph idx="1"/>
          </p:nvPr>
        </p:nvSpPr>
        <p:spPr>
          <a:xfrm>
            <a:off x="0" y="1371600"/>
            <a:ext cx="5791200" cy="4525963"/>
          </a:xfrm>
        </p:spPr>
        <p:txBody>
          <a:bodyPr/>
          <a:lstStyle/>
          <a:p>
            <a:pPr>
              <a:buNone/>
            </a:pPr>
            <a:r>
              <a:rPr lang="en-US" dirty="0" smtClean="0">
                <a:solidFill>
                  <a:srgbClr val="D09E00"/>
                </a:solidFill>
              </a:rPr>
              <a:t>	Nature Park of </a:t>
            </a:r>
            <a:r>
              <a:rPr lang="en-US" dirty="0" err="1" smtClean="0">
                <a:solidFill>
                  <a:srgbClr val="D09E00"/>
                </a:solidFill>
              </a:rPr>
              <a:t>Rusenski</a:t>
            </a:r>
            <a:r>
              <a:rPr lang="en-US" dirty="0" smtClean="0">
                <a:solidFill>
                  <a:srgbClr val="D09E00"/>
                </a:solidFill>
              </a:rPr>
              <a:t> </a:t>
            </a:r>
            <a:r>
              <a:rPr lang="en-US" dirty="0" err="1" smtClean="0">
                <a:solidFill>
                  <a:srgbClr val="D09E00"/>
                </a:solidFill>
              </a:rPr>
              <a:t>Lom</a:t>
            </a:r>
            <a:r>
              <a:rPr lang="en-US" dirty="0" smtClean="0">
                <a:solidFill>
                  <a:srgbClr val="D09E00"/>
                </a:solidFill>
              </a:rPr>
              <a:t> is one of the ten nature parks of Bulgaria. It is situated along the canyon type valley of </a:t>
            </a:r>
            <a:r>
              <a:rPr lang="en-US" dirty="0" err="1" smtClean="0">
                <a:solidFill>
                  <a:srgbClr val="D09E00"/>
                </a:solidFill>
              </a:rPr>
              <a:t>Rusenski</a:t>
            </a:r>
            <a:r>
              <a:rPr lang="en-US" dirty="0" smtClean="0">
                <a:solidFill>
                  <a:srgbClr val="D09E00"/>
                </a:solidFill>
              </a:rPr>
              <a:t> </a:t>
            </a:r>
            <a:r>
              <a:rPr lang="en-US" dirty="0" err="1" smtClean="0">
                <a:solidFill>
                  <a:srgbClr val="D09E00"/>
                </a:solidFill>
              </a:rPr>
              <a:t>Lom</a:t>
            </a:r>
            <a:r>
              <a:rPr lang="en-US" dirty="0" smtClean="0">
                <a:solidFill>
                  <a:srgbClr val="D09E00"/>
                </a:solidFill>
              </a:rPr>
              <a:t> River - the last right feeder of the Danube. The park has been announced as a protected area in 1970 and embraces a territory of 3408 hectares.</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rusenski1.png"/>
          <p:cNvPicPr>
            <a:picLocks noChangeAspect="1"/>
          </p:cNvPicPr>
          <p:nvPr/>
        </p:nvPicPr>
        <p:blipFill>
          <a:blip r:embed="rId3" cstate="print"/>
          <a:stretch>
            <a:fillRect/>
          </a:stretch>
        </p:blipFill>
        <p:spPr>
          <a:xfrm>
            <a:off x="6096000" y="1447800"/>
            <a:ext cx="2619375" cy="1743075"/>
          </a:xfrm>
          <a:prstGeom prst="rect">
            <a:avLst/>
          </a:prstGeom>
          <a:ln>
            <a:noFill/>
          </a:ln>
          <a:effectLst>
            <a:softEdge rad="112500"/>
          </a:effectLst>
        </p:spPr>
      </p:pic>
      <p:pic>
        <p:nvPicPr>
          <p:cNvPr id="6" name="Picture 5" descr="rusenski2.png"/>
          <p:cNvPicPr>
            <a:picLocks noChangeAspect="1"/>
          </p:cNvPicPr>
          <p:nvPr/>
        </p:nvPicPr>
        <p:blipFill>
          <a:blip r:embed="rId4" cstate="print"/>
          <a:stretch>
            <a:fillRect/>
          </a:stretch>
        </p:blipFill>
        <p:spPr>
          <a:xfrm>
            <a:off x="6096000" y="3733800"/>
            <a:ext cx="2609850" cy="1752600"/>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D09E00"/>
                </a:solidFill>
              </a:rPr>
              <a:t>Lipnik</a:t>
            </a:r>
            <a:r>
              <a:rPr lang="en-US" dirty="0" smtClean="0">
                <a:solidFill>
                  <a:srgbClr val="D09E00"/>
                </a:solidFill>
              </a:rPr>
              <a:t> Park</a:t>
            </a:r>
            <a:endParaRPr lang="bg-BG" dirty="0">
              <a:solidFill>
                <a:srgbClr val="D09E00"/>
              </a:solidFill>
            </a:endParaRPr>
          </a:p>
        </p:txBody>
      </p:sp>
      <p:sp>
        <p:nvSpPr>
          <p:cNvPr id="3" name="Content Placeholder 2"/>
          <p:cNvSpPr>
            <a:spLocks noGrp="1"/>
          </p:cNvSpPr>
          <p:nvPr>
            <p:ph idx="1"/>
          </p:nvPr>
        </p:nvSpPr>
        <p:spPr>
          <a:xfrm>
            <a:off x="152400" y="1219200"/>
            <a:ext cx="5257800" cy="4525963"/>
          </a:xfrm>
        </p:spPr>
        <p:txBody>
          <a:bodyPr/>
          <a:lstStyle/>
          <a:p>
            <a:pPr>
              <a:buNone/>
            </a:pPr>
            <a:r>
              <a:rPr lang="en-US" dirty="0" smtClean="0"/>
              <a:t>	</a:t>
            </a:r>
            <a:r>
              <a:rPr lang="en-US" dirty="0" smtClean="0">
                <a:solidFill>
                  <a:srgbClr val="D09E00"/>
                </a:solidFill>
              </a:rPr>
              <a:t>It is situated near the village of </a:t>
            </a:r>
            <a:r>
              <a:rPr lang="en-US" dirty="0" err="1" smtClean="0">
                <a:solidFill>
                  <a:srgbClr val="D09E00"/>
                </a:solidFill>
              </a:rPr>
              <a:t>Nikolovo</a:t>
            </a:r>
            <a:r>
              <a:rPr lang="en-US" dirty="0" smtClean="0">
                <a:solidFill>
                  <a:srgbClr val="D09E00"/>
                </a:solidFill>
              </a:rPr>
              <a:t>, 10 km (6 mi) away from </a:t>
            </a:r>
            <a:r>
              <a:rPr lang="en-US" dirty="0" err="1" smtClean="0">
                <a:solidFill>
                  <a:srgbClr val="D09E00"/>
                </a:solidFill>
              </a:rPr>
              <a:t>Rusе</a:t>
            </a:r>
            <a:r>
              <a:rPr lang="en-US" dirty="0" smtClean="0">
                <a:solidFill>
                  <a:srgbClr val="D09E00"/>
                </a:solidFill>
              </a:rPr>
              <a:t>. The park's size is around 2000 hectares and the main flora consists of linden trees.</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lipnik1.png"/>
          <p:cNvPicPr>
            <a:picLocks noChangeAspect="1"/>
          </p:cNvPicPr>
          <p:nvPr/>
        </p:nvPicPr>
        <p:blipFill>
          <a:blip r:embed="rId3" cstate="print"/>
          <a:stretch>
            <a:fillRect/>
          </a:stretch>
        </p:blipFill>
        <p:spPr>
          <a:xfrm>
            <a:off x="6781800" y="762000"/>
            <a:ext cx="1743075" cy="2619375"/>
          </a:xfrm>
          <a:prstGeom prst="rect">
            <a:avLst/>
          </a:prstGeom>
          <a:ln>
            <a:noFill/>
          </a:ln>
          <a:effectLst>
            <a:softEdge rad="112500"/>
          </a:effectLst>
        </p:spPr>
      </p:pic>
      <p:pic>
        <p:nvPicPr>
          <p:cNvPr id="6" name="Picture 5" descr="lipnik2.png"/>
          <p:cNvPicPr>
            <a:picLocks noChangeAspect="1"/>
          </p:cNvPicPr>
          <p:nvPr/>
        </p:nvPicPr>
        <p:blipFill>
          <a:blip r:embed="rId4" cstate="print"/>
          <a:stretch>
            <a:fillRect/>
          </a:stretch>
        </p:blipFill>
        <p:spPr>
          <a:xfrm>
            <a:off x="533400" y="4648200"/>
            <a:ext cx="2619375" cy="1743075"/>
          </a:xfrm>
          <a:prstGeom prst="rect">
            <a:avLst/>
          </a:prstGeom>
          <a:ln>
            <a:noFill/>
          </a:ln>
          <a:effectLst>
            <a:softEdge rad="112500"/>
          </a:effectLst>
        </p:spPr>
      </p:pic>
      <p:pic>
        <p:nvPicPr>
          <p:cNvPr id="7" name="Picture 6" descr="lipnik23.png"/>
          <p:cNvPicPr>
            <a:picLocks noChangeAspect="1"/>
          </p:cNvPicPr>
          <p:nvPr/>
        </p:nvPicPr>
        <p:blipFill>
          <a:blip r:embed="rId5" cstate="print"/>
          <a:stretch>
            <a:fillRect/>
          </a:stretch>
        </p:blipFill>
        <p:spPr>
          <a:xfrm>
            <a:off x="4876800" y="4191000"/>
            <a:ext cx="2466975" cy="1847850"/>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err="1" smtClean="0">
                <a:solidFill>
                  <a:srgbClr val="D09E00"/>
                </a:solidFill>
              </a:rPr>
              <a:t>Orlova</a:t>
            </a:r>
            <a:r>
              <a:rPr lang="en-US" dirty="0" smtClean="0">
                <a:solidFill>
                  <a:srgbClr val="D09E00"/>
                </a:solidFill>
              </a:rPr>
              <a:t> </a:t>
            </a:r>
            <a:r>
              <a:rPr lang="en-US" dirty="0" err="1" smtClean="0">
                <a:solidFill>
                  <a:srgbClr val="D09E00"/>
                </a:solidFill>
              </a:rPr>
              <a:t>Chuka</a:t>
            </a:r>
            <a:r>
              <a:rPr lang="en-US" dirty="0" smtClean="0">
                <a:solidFill>
                  <a:srgbClr val="D09E00"/>
                </a:solidFill>
              </a:rPr>
              <a:t> (Eagle rock)</a:t>
            </a:r>
            <a:endParaRPr lang="bg-BG" dirty="0">
              <a:solidFill>
                <a:srgbClr val="D09E00"/>
              </a:solidFill>
            </a:endParaRPr>
          </a:p>
        </p:txBody>
      </p:sp>
      <p:sp>
        <p:nvSpPr>
          <p:cNvPr id="3" name="Content Placeholder 2"/>
          <p:cNvSpPr>
            <a:spLocks noGrp="1"/>
          </p:cNvSpPr>
          <p:nvPr>
            <p:ph idx="1"/>
          </p:nvPr>
        </p:nvSpPr>
        <p:spPr>
          <a:xfrm>
            <a:off x="0" y="990600"/>
            <a:ext cx="6553200" cy="5486400"/>
          </a:xfrm>
        </p:spPr>
        <p:txBody>
          <a:bodyPr>
            <a:normAutofit lnSpcReduction="10000"/>
          </a:bodyPr>
          <a:lstStyle/>
          <a:p>
            <a:pPr>
              <a:buNone/>
            </a:pPr>
            <a:r>
              <a:rPr lang="en-US" dirty="0" smtClean="0">
                <a:solidFill>
                  <a:srgbClr val="D09E00"/>
                </a:solidFill>
              </a:rPr>
              <a:t>	This cave is an archaeological reserve, located 8 km (5 mi) near </a:t>
            </a:r>
            <a:r>
              <a:rPr lang="en-US" dirty="0" err="1" smtClean="0">
                <a:solidFill>
                  <a:srgbClr val="D09E00"/>
                </a:solidFill>
              </a:rPr>
              <a:t>Dve</a:t>
            </a:r>
            <a:r>
              <a:rPr lang="en-US" dirty="0" smtClean="0">
                <a:solidFill>
                  <a:srgbClr val="D09E00"/>
                </a:solidFill>
              </a:rPr>
              <a:t> </a:t>
            </a:r>
            <a:r>
              <a:rPr lang="en-US" dirty="0" err="1" smtClean="0">
                <a:solidFill>
                  <a:srgbClr val="D09E00"/>
                </a:solidFill>
              </a:rPr>
              <a:t>Mogili</a:t>
            </a:r>
            <a:r>
              <a:rPr lang="en-US" dirty="0" smtClean="0">
                <a:solidFill>
                  <a:srgbClr val="D09E00"/>
                </a:solidFill>
              </a:rPr>
              <a:t>. The remains of prehistoric people and a cave bear were found there. The cave is the habitat of more than 10 types of bats, thousands of them living there in the winter. This is the longest cave in North Bulgaria (13 km) and the second cave by length in Bulgaria (has about 15 km (9 mi) of tunnels at 7 levels).</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orlova1.png"/>
          <p:cNvPicPr>
            <a:picLocks noChangeAspect="1"/>
          </p:cNvPicPr>
          <p:nvPr/>
        </p:nvPicPr>
        <p:blipFill>
          <a:blip r:embed="rId3" cstate="print"/>
          <a:stretch>
            <a:fillRect/>
          </a:stretch>
        </p:blipFill>
        <p:spPr>
          <a:xfrm>
            <a:off x="6248400" y="1295400"/>
            <a:ext cx="2609850" cy="1752600"/>
          </a:xfrm>
          <a:prstGeom prst="rect">
            <a:avLst/>
          </a:prstGeom>
          <a:ln>
            <a:noFill/>
          </a:ln>
          <a:effectLst>
            <a:softEdge rad="112500"/>
          </a:effectLst>
        </p:spPr>
      </p:pic>
      <p:pic>
        <p:nvPicPr>
          <p:cNvPr id="6" name="Picture 5" descr="orlova2.png"/>
          <p:cNvPicPr>
            <a:picLocks noChangeAspect="1"/>
          </p:cNvPicPr>
          <p:nvPr/>
        </p:nvPicPr>
        <p:blipFill>
          <a:blip r:embed="rId4" cstate="print"/>
          <a:stretch>
            <a:fillRect/>
          </a:stretch>
        </p:blipFill>
        <p:spPr>
          <a:xfrm>
            <a:off x="6400800" y="3581400"/>
            <a:ext cx="2609850" cy="17526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4267200"/>
            <a:ext cx="2514600" cy="1143000"/>
          </a:xfrm>
        </p:spPr>
        <p:txBody>
          <a:bodyPr>
            <a:normAutofit/>
          </a:bodyPr>
          <a:lstStyle/>
          <a:p>
            <a:r>
              <a:rPr lang="en-US" dirty="0" smtClean="0"/>
              <a:t> </a:t>
            </a:r>
            <a:endParaRPr lang="bg-BG" dirty="0"/>
          </a:p>
        </p:txBody>
      </p:sp>
      <p:sp>
        <p:nvSpPr>
          <p:cNvPr id="3" name="Content Placeholder 2"/>
          <p:cNvSpPr>
            <a:spLocks noGrp="1"/>
          </p:cNvSpPr>
          <p:nvPr>
            <p:ph idx="1"/>
          </p:nvPr>
        </p:nvSpPr>
        <p:spPr>
          <a:xfrm>
            <a:off x="0" y="1066800"/>
            <a:ext cx="5715000" cy="5029200"/>
          </a:xfrm>
        </p:spPr>
        <p:txBody>
          <a:bodyPr>
            <a:normAutofit fontScale="92500" lnSpcReduction="20000"/>
          </a:bodyPr>
          <a:lstStyle/>
          <a:p>
            <a:pPr>
              <a:buNone/>
            </a:pPr>
            <a:r>
              <a:rPr lang="en-US" dirty="0" smtClean="0">
                <a:solidFill>
                  <a:srgbClr val="D09E00"/>
                </a:solidFill>
              </a:rPr>
              <a:t>	The </a:t>
            </a:r>
            <a:r>
              <a:rPr lang="en-US" dirty="0" err="1" smtClean="0">
                <a:solidFill>
                  <a:srgbClr val="D09E00"/>
                </a:solidFill>
              </a:rPr>
              <a:t>Rousse</a:t>
            </a:r>
            <a:r>
              <a:rPr lang="en-US" dirty="0" smtClean="0">
                <a:solidFill>
                  <a:srgbClr val="D09E00"/>
                </a:solidFill>
              </a:rPr>
              <a:t> Regional Historical Museum was established in 1904. It holds approximately 140,000 items, including the </a:t>
            </a:r>
            <a:r>
              <a:rPr lang="en-US" dirty="0" err="1" smtClean="0">
                <a:solidFill>
                  <a:srgbClr val="D09E00"/>
                </a:solidFill>
              </a:rPr>
              <a:t>Borovo</a:t>
            </a:r>
            <a:r>
              <a:rPr lang="en-US" dirty="0" smtClean="0">
                <a:solidFill>
                  <a:srgbClr val="D09E00"/>
                </a:solidFill>
              </a:rPr>
              <a:t> treasure; the finds of excavations of the antique Danube castles </a:t>
            </a:r>
            <a:r>
              <a:rPr lang="en-US" dirty="0" err="1" smtClean="0">
                <a:solidFill>
                  <a:srgbClr val="D09E00"/>
                </a:solidFill>
              </a:rPr>
              <a:t>Yatrus</a:t>
            </a:r>
            <a:r>
              <a:rPr lang="en-US" dirty="0" smtClean="0">
                <a:solidFill>
                  <a:srgbClr val="D09E00"/>
                </a:solidFill>
              </a:rPr>
              <a:t> and </a:t>
            </a:r>
            <a:r>
              <a:rPr lang="en-US" dirty="0" err="1" smtClean="0">
                <a:solidFill>
                  <a:srgbClr val="D09E00"/>
                </a:solidFill>
              </a:rPr>
              <a:t>Sexaginta</a:t>
            </a:r>
            <a:r>
              <a:rPr lang="en-US" dirty="0" smtClean="0">
                <a:solidFill>
                  <a:srgbClr val="D09E00"/>
                </a:solidFill>
              </a:rPr>
              <a:t> </a:t>
            </a:r>
            <a:r>
              <a:rPr lang="en-US" dirty="0" err="1" smtClean="0">
                <a:solidFill>
                  <a:srgbClr val="D09E00"/>
                </a:solidFill>
              </a:rPr>
              <a:t>Prista</a:t>
            </a:r>
            <a:r>
              <a:rPr lang="en-US" dirty="0" smtClean="0">
                <a:solidFill>
                  <a:srgbClr val="D09E00"/>
                </a:solidFill>
              </a:rPr>
              <a:t>, and of the medieval Bulgarian city -</a:t>
            </a:r>
            <a:r>
              <a:rPr lang="en-US" dirty="0" err="1" smtClean="0">
                <a:solidFill>
                  <a:srgbClr val="D09E00"/>
                </a:solidFill>
              </a:rPr>
              <a:t>Cherven</a:t>
            </a:r>
            <a:r>
              <a:rPr lang="en-US" dirty="0" smtClean="0">
                <a:solidFill>
                  <a:srgbClr val="D09E00"/>
                </a:solidFill>
              </a:rPr>
              <a:t>; a collection of urban clothing, china, glass, and silver from the end of the 19th — beginning of the 20th century.</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
        <p:nvSpPr>
          <p:cNvPr id="5" name="TextBox 4"/>
          <p:cNvSpPr txBox="1"/>
          <p:nvPr/>
        </p:nvSpPr>
        <p:spPr>
          <a:xfrm>
            <a:off x="1676400" y="228600"/>
            <a:ext cx="6400800" cy="584775"/>
          </a:xfrm>
          <a:prstGeom prst="rect">
            <a:avLst/>
          </a:prstGeom>
          <a:noFill/>
        </p:spPr>
        <p:txBody>
          <a:bodyPr wrap="square" rtlCol="0">
            <a:spAutoFit/>
          </a:bodyPr>
          <a:lstStyle/>
          <a:p>
            <a:r>
              <a:rPr lang="en-US" sz="3200" dirty="0" err="1" smtClean="0">
                <a:solidFill>
                  <a:srgbClr val="D09E00"/>
                </a:solidFill>
              </a:rPr>
              <a:t>Rousse</a:t>
            </a:r>
            <a:r>
              <a:rPr lang="en-US" sz="3200" dirty="0" smtClean="0">
                <a:solidFill>
                  <a:srgbClr val="D09E00"/>
                </a:solidFill>
              </a:rPr>
              <a:t> Historical Museum</a:t>
            </a:r>
            <a:endParaRPr lang="bg-BG" sz="3200" dirty="0">
              <a:solidFill>
                <a:srgbClr val="D09E00"/>
              </a:solidFill>
            </a:endParaRPr>
          </a:p>
        </p:txBody>
      </p:sp>
      <p:pic>
        <p:nvPicPr>
          <p:cNvPr id="6" name="Picture 5" descr="istoriq1.png"/>
          <p:cNvPicPr>
            <a:picLocks noChangeAspect="1"/>
          </p:cNvPicPr>
          <p:nvPr/>
        </p:nvPicPr>
        <p:blipFill>
          <a:blip r:embed="rId3" cstate="print"/>
          <a:stretch>
            <a:fillRect/>
          </a:stretch>
        </p:blipFill>
        <p:spPr>
          <a:xfrm>
            <a:off x="5257800" y="990600"/>
            <a:ext cx="3733800" cy="2133600"/>
          </a:xfrm>
          <a:prstGeom prst="rect">
            <a:avLst/>
          </a:prstGeom>
          <a:ln>
            <a:noFill/>
          </a:ln>
          <a:effectLst>
            <a:softEdge rad="112500"/>
          </a:effectLst>
        </p:spPr>
      </p:pic>
      <p:pic>
        <p:nvPicPr>
          <p:cNvPr id="7" name="Picture 6" descr="istoriq2.png"/>
          <p:cNvPicPr>
            <a:picLocks noChangeAspect="1"/>
          </p:cNvPicPr>
          <p:nvPr/>
        </p:nvPicPr>
        <p:blipFill>
          <a:blip r:embed="rId4" cstate="print"/>
          <a:stretch>
            <a:fillRect/>
          </a:stretch>
        </p:blipFill>
        <p:spPr>
          <a:xfrm>
            <a:off x="5943600" y="3124200"/>
            <a:ext cx="2848466" cy="26670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9E00"/>
                </a:solidFill>
              </a:rPr>
              <a:t>National Transport Museum</a:t>
            </a:r>
            <a:endParaRPr lang="bg-BG" dirty="0">
              <a:solidFill>
                <a:srgbClr val="D09E00"/>
              </a:solidFill>
            </a:endParaRPr>
          </a:p>
        </p:txBody>
      </p:sp>
      <p:sp>
        <p:nvSpPr>
          <p:cNvPr id="3" name="Content Placeholder 2"/>
          <p:cNvSpPr>
            <a:spLocks noGrp="1"/>
          </p:cNvSpPr>
          <p:nvPr>
            <p:ph idx="1"/>
          </p:nvPr>
        </p:nvSpPr>
        <p:spPr>
          <a:xfrm>
            <a:off x="457200" y="1600200"/>
            <a:ext cx="5105400" cy="4525963"/>
          </a:xfrm>
        </p:spPr>
        <p:txBody>
          <a:bodyPr/>
          <a:lstStyle/>
          <a:p>
            <a:pPr>
              <a:buNone/>
            </a:pPr>
            <a:r>
              <a:rPr lang="en-US" dirty="0" smtClean="0"/>
              <a:t>	</a:t>
            </a:r>
            <a:r>
              <a:rPr lang="en-US" dirty="0" smtClean="0">
                <a:solidFill>
                  <a:srgbClr val="D09E00"/>
                </a:solidFill>
              </a:rPr>
              <a:t>The National Transport Museum is situated on the bank of the Danube, in the country's first railway station, built in 1866.</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transport1.png"/>
          <p:cNvPicPr>
            <a:picLocks noChangeAspect="1"/>
          </p:cNvPicPr>
          <p:nvPr/>
        </p:nvPicPr>
        <p:blipFill>
          <a:blip r:embed="rId3" cstate="print"/>
          <a:stretch>
            <a:fillRect/>
          </a:stretch>
        </p:blipFill>
        <p:spPr>
          <a:xfrm>
            <a:off x="4800600" y="3657600"/>
            <a:ext cx="2743200" cy="2054752"/>
          </a:xfrm>
          <a:prstGeom prst="rect">
            <a:avLst/>
          </a:prstGeom>
        </p:spPr>
      </p:pic>
      <p:pic>
        <p:nvPicPr>
          <p:cNvPr id="6" name="Picture 5" descr="transport2.png"/>
          <p:cNvPicPr>
            <a:picLocks noChangeAspect="1"/>
          </p:cNvPicPr>
          <p:nvPr/>
        </p:nvPicPr>
        <p:blipFill>
          <a:blip r:embed="rId4" cstate="print"/>
          <a:stretch>
            <a:fillRect/>
          </a:stretch>
        </p:blipFill>
        <p:spPr>
          <a:xfrm>
            <a:off x="5943600" y="1371600"/>
            <a:ext cx="2514600" cy="1771650"/>
          </a:xfrm>
          <a:prstGeom prst="rect">
            <a:avLst/>
          </a:prstGeom>
        </p:spPr>
      </p:pic>
      <p:pic>
        <p:nvPicPr>
          <p:cNvPr id="7" name="Picture 6" descr="transport3.jpg"/>
          <p:cNvPicPr>
            <a:picLocks noChangeAspect="1"/>
          </p:cNvPicPr>
          <p:nvPr/>
        </p:nvPicPr>
        <p:blipFill>
          <a:blip r:embed="rId5" cstate="print"/>
          <a:stretch>
            <a:fillRect/>
          </a:stretch>
        </p:blipFill>
        <p:spPr>
          <a:xfrm>
            <a:off x="1143000" y="4419600"/>
            <a:ext cx="2743200" cy="2054752"/>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1000"/>
                                        <p:tgtEl>
                                          <p:spTgt spid="5"/>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D09E00"/>
                </a:solidFill>
              </a:rPr>
              <a:t>Pantheon of National Revival Heroes</a:t>
            </a:r>
            <a:endParaRPr lang="bg-BG" dirty="0">
              <a:solidFill>
                <a:srgbClr val="D09E00"/>
              </a:solidFill>
            </a:endParaRPr>
          </a:p>
        </p:txBody>
      </p:sp>
      <p:sp>
        <p:nvSpPr>
          <p:cNvPr id="3" name="Content Placeholder 2"/>
          <p:cNvSpPr>
            <a:spLocks noGrp="1"/>
          </p:cNvSpPr>
          <p:nvPr>
            <p:ph idx="1"/>
          </p:nvPr>
        </p:nvSpPr>
        <p:spPr>
          <a:xfrm>
            <a:off x="76200" y="1371600"/>
            <a:ext cx="5410200" cy="5105400"/>
          </a:xfrm>
        </p:spPr>
        <p:txBody>
          <a:bodyPr>
            <a:normAutofit fontScale="92500" lnSpcReduction="10000"/>
          </a:bodyPr>
          <a:lstStyle/>
          <a:p>
            <a:pPr>
              <a:buNone/>
            </a:pPr>
            <a:r>
              <a:rPr lang="en-US" dirty="0" smtClean="0">
                <a:solidFill>
                  <a:srgbClr val="D09E00"/>
                </a:solidFill>
              </a:rPr>
              <a:t>	The Pantheon of National Revival Heroes is a national monument and an ossuary, located in the city of Ruse. 39 famous Bulgarians are buried in it, including </a:t>
            </a:r>
            <a:r>
              <a:rPr lang="en-US" dirty="0" err="1" smtClean="0">
                <a:solidFill>
                  <a:srgbClr val="D09E00"/>
                </a:solidFill>
              </a:rPr>
              <a:t>Lyuben</a:t>
            </a:r>
            <a:r>
              <a:rPr lang="en-US" dirty="0" smtClean="0">
                <a:solidFill>
                  <a:srgbClr val="D09E00"/>
                </a:solidFill>
              </a:rPr>
              <a:t> </a:t>
            </a:r>
            <a:r>
              <a:rPr lang="en-US" dirty="0" err="1" smtClean="0">
                <a:solidFill>
                  <a:srgbClr val="D09E00"/>
                </a:solidFill>
              </a:rPr>
              <a:t>Karavelov</a:t>
            </a:r>
            <a:r>
              <a:rPr lang="en-US" dirty="0" smtClean="0">
                <a:solidFill>
                  <a:srgbClr val="D09E00"/>
                </a:solidFill>
              </a:rPr>
              <a:t>, </a:t>
            </a:r>
            <a:r>
              <a:rPr lang="en-US" dirty="0" err="1" smtClean="0">
                <a:solidFill>
                  <a:srgbClr val="D09E00"/>
                </a:solidFill>
              </a:rPr>
              <a:t>Zahari</a:t>
            </a:r>
            <a:r>
              <a:rPr lang="en-US" dirty="0" smtClean="0">
                <a:solidFill>
                  <a:srgbClr val="D09E00"/>
                </a:solidFill>
              </a:rPr>
              <a:t> </a:t>
            </a:r>
            <a:r>
              <a:rPr lang="en-US" dirty="0" err="1" smtClean="0">
                <a:solidFill>
                  <a:srgbClr val="D09E00"/>
                </a:solidFill>
              </a:rPr>
              <a:t>Stoyanov</a:t>
            </a:r>
            <a:r>
              <a:rPr lang="en-US" dirty="0" smtClean="0">
                <a:solidFill>
                  <a:srgbClr val="D09E00"/>
                </a:solidFill>
              </a:rPr>
              <a:t>, Stefan </a:t>
            </a:r>
            <a:r>
              <a:rPr lang="en-US" dirty="0" err="1" smtClean="0">
                <a:solidFill>
                  <a:srgbClr val="D09E00"/>
                </a:solidFill>
              </a:rPr>
              <a:t>Karadza</a:t>
            </a:r>
            <a:r>
              <a:rPr lang="en-US" dirty="0" smtClean="0">
                <a:solidFill>
                  <a:srgbClr val="D09E00"/>
                </a:solidFill>
              </a:rPr>
              <a:t>, </a:t>
            </a:r>
            <a:r>
              <a:rPr lang="en-US" dirty="0" err="1" smtClean="0">
                <a:solidFill>
                  <a:srgbClr val="D09E00"/>
                </a:solidFill>
              </a:rPr>
              <a:t>Panoyot</a:t>
            </a:r>
            <a:r>
              <a:rPr lang="en-US" dirty="0" smtClean="0">
                <a:solidFill>
                  <a:srgbClr val="D09E00"/>
                </a:solidFill>
              </a:rPr>
              <a:t> </a:t>
            </a:r>
            <a:r>
              <a:rPr lang="en-US" dirty="0" err="1" smtClean="0">
                <a:solidFill>
                  <a:srgbClr val="D09E00"/>
                </a:solidFill>
              </a:rPr>
              <a:t>Hitov</a:t>
            </a:r>
            <a:r>
              <a:rPr lang="en-US" dirty="0" smtClean="0">
                <a:solidFill>
                  <a:srgbClr val="D09E00"/>
                </a:solidFill>
              </a:rPr>
              <a:t>, Tonka </a:t>
            </a:r>
            <a:r>
              <a:rPr lang="en-US" dirty="0" err="1" smtClean="0">
                <a:solidFill>
                  <a:srgbClr val="D09E00"/>
                </a:solidFill>
              </a:rPr>
              <a:t>Obretenova</a:t>
            </a:r>
            <a:r>
              <a:rPr lang="en-US" dirty="0" smtClean="0">
                <a:solidFill>
                  <a:srgbClr val="D09E00"/>
                </a:solidFill>
              </a:rPr>
              <a:t>, Nikola </a:t>
            </a:r>
            <a:r>
              <a:rPr lang="en-US" dirty="0" err="1" smtClean="0">
                <a:solidFill>
                  <a:srgbClr val="D09E00"/>
                </a:solidFill>
              </a:rPr>
              <a:t>Obretenov</a:t>
            </a:r>
            <a:r>
              <a:rPr lang="en-US" dirty="0" smtClean="0">
                <a:solidFill>
                  <a:srgbClr val="D09E00"/>
                </a:solidFill>
              </a:rPr>
              <a:t>, </a:t>
            </a:r>
            <a:r>
              <a:rPr lang="en-US" dirty="0" err="1" smtClean="0">
                <a:solidFill>
                  <a:srgbClr val="D09E00"/>
                </a:solidFill>
              </a:rPr>
              <a:t>Panayot</a:t>
            </a:r>
            <a:r>
              <a:rPr lang="en-US" dirty="0" smtClean="0">
                <a:solidFill>
                  <a:srgbClr val="D09E00"/>
                </a:solidFill>
              </a:rPr>
              <a:t> </a:t>
            </a:r>
            <a:r>
              <a:rPr lang="en-US" dirty="0" err="1" smtClean="0">
                <a:solidFill>
                  <a:srgbClr val="D09E00"/>
                </a:solidFill>
              </a:rPr>
              <a:t>Volov</a:t>
            </a:r>
            <a:r>
              <a:rPr lang="en-US" dirty="0" smtClean="0">
                <a:solidFill>
                  <a:srgbClr val="D09E00"/>
                </a:solidFill>
              </a:rPr>
              <a:t>, Angel </a:t>
            </a:r>
            <a:r>
              <a:rPr lang="en-US" dirty="0" err="1" smtClean="0">
                <a:solidFill>
                  <a:srgbClr val="D09E00"/>
                </a:solidFill>
              </a:rPr>
              <a:t>Kanchev</a:t>
            </a:r>
            <a:r>
              <a:rPr lang="en-US" dirty="0" smtClean="0">
                <a:solidFill>
                  <a:srgbClr val="D09E00"/>
                </a:solidFill>
              </a:rPr>
              <a:t>, etc.</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panteon1.png"/>
          <p:cNvPicPr>
            <a:picLocks noChangeAspect="1"/>
          </p:cNvPicPr>
          <p:nvPr/>
        </p:nvPicPr>
        <p:blipFill>
          <a:blip r:embed="rId3" cstate="print"/>
          <a:stretch>
            <a:fillRect/>
          </a:stretch>
        </p:blipFill>
        <p:spPr>
          <a:xfrm>
            <a:off x="5562600" y="1447800"/>
            <a:ext cx="3429000" cy="2209800"/>
          </a:xfrm>
          <a:prstGeom prst="rect">
            <a:avLst/>
          </a:prstGeom>
        </p:spPr>
      </p:pic>
      <p:pic>
        <p:nvPicPr>
          <p:cNvPr id="6" name="Picture 5" descr="panteon2.png"/>
          <p:cNvPicPr>
            <a:picLocks noChangeAspect="1"/>
          </p:cNvPicPr>
          <p:nvPr/>
        </p:nvPicPr>
        <p:blipFill>
          <a:blip r:embed="rId4" cstate="print"/>
          <a:stretch>
            <a:fillRect/>
          </a:stretch>
        </p:blipFill>
        <p:spPr>
          <a:xfrm>
            <a:off x="5410200" y="4114800"/>
            <a:ext cx="3352800" cy="19812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9E00"/>
                </a:solidFill>
              </a:rPr>
              <a:t>Thank you for your attention!</a:t>
            </a:r>
            <a:endParaRPr lang="bg-BG" dirty="0">
              <a:solidFill>
                <a:srgbClr val="D09E00"/>
              </a:solidFill>
            </a:endParaRPr>
          </a:p>
        </p:txBody>
      </p:sp>
      <p:sp>
        <p:nvSpPr>
          <p:cNvPr id="4" name="Smiley Face 3"/>
          <p:cNvSpPr/>
          <p:nvPr/>
        </p:nvSpPr>
        <p:spPr>
          <a:xfrm>
            <a:off x="1828800" y="1524000"/>
            <a:ext cx="5029200" cy="4800600"/>
          </a:xfrm>
          <a:prstGeom prst="smileyFace">
            <a:avLst/>
          </a:prstGeom>
          <a:solidFill>
            <a:srgbClr val="FFFF00"/>
          </a:solidFill>
          <a:ln>
            <a:solidFill>
              <a:srgbClr val="EEB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5" name="Rounded Rectangle 4">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0" y="1066800"/>
            <a:ext cx="3124200" cy="2286000"/>
            <a:chOff x="0" y="1066800"/>
            <a:chExt cx="3124200" cy="2286000"/>
          </a:xfrm>
        </p:grpSpPr>
        <p:pic>
          <p:nvPicPr>
            <p:cNvPr id="2050" name="Picture 2" descr="Rousse Monument of Liberty Palm trees.jpg">
              <a:hlinkClick r:id="rId2" action="ppaction://hlinksldjump"/>
            </p:cNvPr>
            <p:cNvPicPr>
              <a:picLocks noChangeAspect="1" noChangeArrowheads="1"/>
            </p:cNvPicPr>
            <p:nvPr/>
          </p:nvPicPr>
          <p:blipFill>
            <a:blip r:embed="rId3" cstate="print"/>
            <a:srcRect/>
            <a:stretch>
              <a:fillRect/>
            </a:stretch>
          </p:blipFill>
          <p:spPr bwMode="auto">
            <a:xfrm>
              <a:off x="0" y="1524000"/>
              <a:ext cx="2568538" cy="1828800"/>
            </a:xfrm>
            <a:prstGeom prst="ellipse">
              <a:avLst/>
            </a:prstGeom>
            <a:ln>
              <a:noFill/>
            </a:ln>
            <a:effectLst>
              <a:softEdge rad="112500"/>
            </a:effectLst>
          </p:spPr>
        </p:pic>
        <p:sp>
          <p:nvSpPr>
            <p:cNvPr id="6" name="TextBox 5"/>
            <p:cNvSpPr txBox="1"/>
            <p:nvPr/>
          </p:nvSpPr>
          <p:spPr>
            <a:xfrm>
              <a:off x="152400" y="1066800"/>
              <a:ext cx="2971800" cy="369332"/>
            </a:xfrm>
            <a:prstGeom prst="rect">
              <a:avLst/>
            </a:prstGeom>
            <a:noFill/>
          </p:spPr>
          <p:txBody>
            <a:bodyPr wrap="square" rtlCol="0">
              <a:spAutoFit/>
            </a:bodyPr>
            <a:lstStyle/>
            <a:p>
              <a:r>
                <a:rPr lang="en-US" dirty="0" smtClean="0">
                  <a:solidFill>
                    <a:srgbClr val="E2AC00"/>
                  </a:solidFill>
                </a:rPr>
                <a:t>Monument of Liberty</a:t>
              </a:r>
              <a:endParaRPr lang="bg-BG" dirty="0">
                <a:solidFill>
                  <a:srgbClr val="E2AC00"/>
                </a:solidFill>
              </a:endParaRPr>
            </a:p>
          </p:txBody>
        </p:sp>
      </p:grpSp>
      <p:sp>
        <p:nvSpPr>
          <p:cNvPr id="7" name="TextBox 6"/>
          <p:cNvSpPr txBox="1"/>
          <p:nvPr/>
        </p:nvSpPr>
        <p:spPr>
          <a:xfrm>
            <a:off x="3352800" y="0"/>
            <a:ext cx="4343400" cy="584775"/>
          </a:xfrm>
          <a:prstGeom prst="rect">
            <a:avLst/>
          </a:prstGeom>
          <a:noFill/>
        </p:spPr>
        <p:txBody>
          <a:bodyPr wrap="square" rtlCol="0">
            <a:spAutoFit/>
          </a:bodyPr>
          <a:lstStyle/>
          <a:p>
            <a:r>
              <a:rPr lang="en-US" sz="3200" dirty="0" smtClean="0">
                <a:solidFill>
                  <a:srgbClr val="FFC000"/>
                </a:solidFill>
              </a:rPr>
              <a:t>Menu</a:t>
            </a:r>
            <a:endParaRPr lang="bg-BG" sz="3200" dirty="0">
              <a:solidFill>
                <a:srgbClr val="FFC000"/>
              </a:solidFill>
            </a:endParaRPr>
          </a:p>
        </p:txBody>
      </p:sp>
      <p:grpSp>
        <p:nvGrpSpPr>
          <p:cNvPr id="11" name="Group 10"/>
          <p:cNvGrpSpPr/>
          <p:nvPr/>
        </p:nvGrpSpPr>
        <p:grpSpPr>
          <a:xfrm>
            <a:off x="2895600" y="990600"/>
            <a:ext cx="2819400" cy="2400301"/>
            <a:chOff x="2819400" y="685800"/>
            <a:chExt cx="2819400" cy="2400301"/>
          </a:xfrm>
        </p:grpSpPr>
        <p:pic>
          <p:nvPicPr>
            <p:cNvPr id="2054" name="Picture 6" descr="Ruse TodorBozhinov 09.08.09 (15).JPG">
              <a:hlinkClick r:id="rId4" action="ppaction://hlinksldjump"/>
            </p:cNvPr>
            <p:cNvPicPr>
              <a:picLocks noChangeAspect="1" noChangeArrowheads="1"/>
            </p:cNvPicPr>
            <p:nvPr/>
          </p:nvPicPr>
          <p:blipFill>
            <a:blip r:embed="rId5" cstate="print"/>
            <a:srcRect/>
            <a:stretch>
              <a:fillRect/>
            </a:stretch>
          </p:blipFill>
          <p:spPr bwMode="auto">
            <a:xfrm>
              <a:off x="2819400" y="1295400"/>
              <a:ext cx="2381250" cy="1790701"/>
            </a:xfrm>
            <a:prstGeom prst="ellipse">
              <a:avLst/>
            </a:prstGeom>
            <a:ln>
              <a:noFill/>
            </a:ln>
            <a:effectLst>
              <a:softEdge rad="112500"/>
            </a:effectLst>
          </p:spPr>
        </p:pic>
        <p:sp>
          <p:nvSpPr>
            <p:cNvPr id="10" name="TextBox 9"/>
            <p:cNvSpPr txBox="1"/>
            <p:nvPr/>
          </p:nvSpPr>
          <p:spPr>
            <a:xfrm>
              <a:off x="2971800" y="685800"/>
              <a:ext cx="2667000" cy="646331"/>
            </a:xfrm>
            <a:prstGeom prst="rect">
              <a:avLst/>
            </a:prstGeom>
            <a:noFill/>
          </p:spPr>
          <p:txBody>
            <a:bodyPr wrap="square" rtlCol="0">
              <a:spAutoFit/>
            </a:bodyPr>
            <a:lstStyle/>
            <a:p>
              <a:r>
                <a:rPr lang="pl-PL" dirty="0" smtClean="0">
                  <a:solidFill>
                    <a:srgbClr val="D09E00"/>
                  </a:solidFill>
                </a:rPr>
                <a:t>Dohodno Zdanie ("Sava Ognianov" theater)</a:t>
              </a:r>
              <a:endParaRPr lang="bg-BG" dirty="0">
                <a:solidFill>
                  <a:srgbClr val="D09E00"/>
                </a:solidFill>
              </a:endParaRPr>
            </a:p>
          </p:txBody>
        </p:sp>
      </p:grpSp>
      <p:grpSp>
        <p:nvGrpSpPr>
          <p:cNvPr id="15" name="Group 14"/>
          <p:cNvGrpSpPr/>
          <p:nvPr/>
        </p:nvGrpSpPr>
        <p:grpSpPr>
          <a:xfrm>
            <a:off x="5943600" y="1143000"/>
            <a:ext cx="2667000" cy="2247901"/>
            <a:chOff x="5943600" y="1143000"/>
            <a:chExt cx="2667000" cy="2247901"/>
          </a:xfrm>
        </p:grpSpPr>
        <p:pic>
          <p:nvPicPr>
            <p:cNvPr id="2056" name="Picture 8" descr="Ruse TodorBozhinov 09.08.09 (45).JPG">
              <a:hlinkClick r:id="rId6" action="ppaction://hlinksldjump"/>
            </p:cNvPr>
            <p:cNvPicPr>
              <a:picLocks noChangeAspect="1" noChangeArrowheads="1"/>
            </p:cNvPicPr>
            <p:nvPr/>
          </p:nvPicPr>
          <p:blipFill>
            <a:blip r:embed="rId7" cstate="print"/>
            <a:srcRect/>
            <a:stretch>
              <a:fillRect/>
            </a:stretch>
          </p:blipFill>
          <p:spPr bwMode="auto">
            <a:xfrm>
              <a:off x="5943600" y="1600200"/>
              <a:ext cx="2381250" cy="1790701"/>
            </a:xfrm>
            <a:prstGeom prst="ellipse">
              <a:avLst/>
            </a:prstGeom>
            <a:ln>
              <a:noFill/>
            </a:ln>
            <a:effectLst>
              <a:softEdge rad="112500"/>
            </a:effectLst>
          </p:spPr>
        </p:pic>
        <p:sp>
          <p:nvSpPr>
            <p:cNvPr id="14" name="TextBox 13"/>
            <p:cNvSpPr txBox="1"/>
            <p:nvPr/>
          </p:nvSpPr>
          <p:spPr>
            <a:xfrm>
              <a:off x="6172200" y="1143000"/>
              <a:ext cx="2438400" cy="381000"/>
            </a:xfrm>
            <a:prstGeom prst="rect">
              <a:avLst/>
            </a:prstGeom>
            <a:noFill/>
          </p:spPr>
          <p:txBody>
            <a:bodyPr wrap="square" rtlCol="0">
              <a:spAutoFit/>
            </a:bodyPr>
            <a:lstStyle/>
            <a:p>
              <a:r>
                <a:rPr lang="en-US" dirty="0" smtClean="0">
                  <a:solidFill>
                    <a:srgbClr val="D09E00"/>
                  </a:solidFill>
                </a:rPr>
                <a:t>"</a:t>
              </a:r>
              <a:r>
                <a:rPr lang="en-US" dirty="0" err="1" smtClean="0">
                  <a:solidFill>
                    <a:srgbClr val="D09E00"/>
                  </a:solidFill>
                </a:rPr>
                <a:t>Aleksandrovska</a:t>
              </a:r>
              <a:r>
                <a:rPr lang="en-US" dirty="0" smtClean="0">
                  <a:solidFill>
                    <a:srgbClr val="D09E00"/>
                  </a:solidFill>
                </a:rPr>
                <a:t>" street</a:t>
              </a:r>
              <a:endParaRPr lang="bg-BG" dirty="0">
                <a:solidFill>
                  <a:srgbClr val="D09E00"/>
                </a:solidFill>
              </a:endParaRPr>
            </a:p>
          </p:txBody>
        </p:sp>
      </p:grpSp>
      <p:grpSp>
        <p:nvGrpSpPr>
          <p:cNvPr id="18" name="Group 17"/>
          <p:cNvGrpSpPr/>
          <p:nvPr/>
        </p:nvGrpSpPr>
        <p:grpSpPr>
          <a:xfrm>
            <a:off x="152400" y="3810000"/>
            <a:ext cx="2514600" cy="2628901"/>
            <a:chOff x="152400" y="3810000"/>
            <a:chExt cx="2514600" cy="2628901"/>
          </a:xfrm>
        </p:grpSpPr>
        <p:pic>
          <p:nvPicPr>
            <p:cNvPr id="2058" name="Picture 10" descr="Ruse TodorBozhinov 09.08.09 (29).JPG">
              <a:hlinkClick r:id="rId8" action="ppaction://hlinksldjump"/>
            </p:cNvPr>
            <p:cNvPicPr>
              <a:picLocks noChangeAspect="1" noChangeArrowheads="1"/>
            </p:cNvPicPr>
            <p:nvPr/>
          </p:nvPicPr>
          <p:blipFill>
            <a:blip r:embed="rId9" cstate="print"/>
            <a:srcRect/>
            <a:stretch>
              <a:fillRect/>
            </a:stretch>
          </p:blipFill>
          <p:spPr bwMode="auto">
            <a:xfrm>
              <a:off x="152400" y="4648200"/>
              <a:ext cx="2381250" cy="1790701"/>
            </a:xfrm>
            <a:prstGeom prst="ellipse">
              <a:avLst/>
            </a:prstGeom>
            <a:ln>
              <a:noFill/>
            </a:ln>
            <a:effectLst>
              <a:softEdge rad="112500"/>
            </a:effectLst>
          </p:spPr>
        </p:pic>
        <p:sp>
          <p:nvSpPr>
            <p:cNvPr id="17" name="TextBox 16"/>
            <p:cNvSpPr txBox="1"/>
            <p:nvPr/>
          </p:nvSpPr>
          <p:spPr>
            <a:xfrm>
              <a:off x="152400" y="3810000"/>
              <a:ext cx="2514600" cy="923330"/>
            </a:xfrm>
            <a:prstGeom prst="rect">
              <a:avLst/>
            </a:prstGeom>
            <a:noFill/>
          </p:spPr>
          <p:txBody>
            <a:bodyPr wrap="square" rtlCol="0">
              <a:spAutoFit/>
            </a:bodyPr>
            <a:lstStyle/>
            <a:p>
              <a:r>
                <a:rPr lang="en-US" dirty="0" smtClean="0">
                  <a:solidFill>
                    <a:srgbClr val="D09E00"/>
                  </a:solidFill>
                </a:rPr>
                <a:t>The first private bank "</a:t>
              </a:r>
              <a:r>
                <a:rPr lang="en-US" dirty="0" err="1" smtClean="0">
                  <a:solidFill>
                    <a:srgbClr val="D09E00"/>
                  </a:solidFill>
                </a:rPr>
                <a:t>Girdap</a:t>
              </a:r>
              <a:r>
                <a:rPr lang="en-US" dirty="0" smtClean="0">
                  <a:solidFill>
                    <a:srgbClr val="D09E00"/>
                  </a:solidFill>
                </a:rPr>
                <a:t>" (The town's clock)</a:t>
              </a:r>
              <a:endParaRPr lang="bg-BG" dirty="0">
                <a:solidFill>
                  <a:srgbClr val="D09E00"/>
                </a:solidFill>
              </a:endParaRPr>
            </a:p>
          </p:txBody>
        </p:sp>
      </p:grpSp>
      <p:grpSp>
        <p:nvGrpSpPr>
          <p:cNvPr id="22" name="Group 21"/>
          <p:cNvGrpSpPr/>
          <p:nvPr/>
        </p:nvGrpSpPr>
        <p:grpSpPr>
          <a:xfrm>
            <a:off x="2971800" y="3886200"/>
            <a:ext cx="2667000" cy="2667000"/>
            <a:chOff x="2971800" y="3886200"/>
            <a:chExt cx="2667000" cy="2667000"/>
          </a:xfrm>
        </p:grpSpPr>
        <p:sp>
          <p:nvSpPr>
            <p:cNvPr id="20" name="TextBox 19"/>
            <p:cNvSpPr txBox="1"/>
            <p:nvPr/>
          </p:nvSpPr>
          <p:spPr>
            <a:xfrm>
              <a:off x="3276600" y="3886200"/>
              <a:ext cx="2209800" cy="646331"/>
            </a:xfrm>
            <a:prstGeom prst="rect">
              <a:avLst/>
            </a:prstGeom>
            <a:noFill/>
          </p:spPr>
          <p:txBody>
            <a:bodyPr wrap="square" rtlCol="0">
              <a:spAutoFit/>
            </a:bodyPr>
            <a:lstStyle/>
            <a:p>
              <a:r>
                <a:rPr lang="en-US" dirty="0" smtClean="0">
                  <a:solidFill>
                    <a:srgbClr val="D09E00"/>
                  </a:solidFill>
                </a:rPr>
                <a:t>The old city centre of Ruse</a:t>
              </a:r>
              <a:endParaRPr lang="bg-BG" dirty="0">
                <a:solidFill>
                  <a:srgbClr val="D09E00"/>
                </a:solidFill>
              </a:endParaRPr>
            </a:p>
          </p:txBody>
        </p:sp>
        <p:pic>
          <p:nvPicPr>
            <p:cNvPr id="2060" name="Picture 12" descr="03-08-2006-Rousse 066.jpg">
              <a:hlinkClick r:id="rId10" action="ppaction://hlinksldjump"/>
            </p:cNvPr>
            <p:cNvPicPr>
              <a:picLocks noChangeAspect="1" noChangeArrowheads="1"/>
            </p:cNvPicPr>
            <p:nvPr/>
          </p:nvPicPr>
          <p:blipFill>
            <a:blip r:embed="rId11" cstate="print"/>
            <a:srcRect/>
            <a:stretch>
              <a:fillRect/>
            </a:stretch>
          </p:blipFill>
          <p:spPr bwMode="auto">
            <a:xfrm>
              <a:off x="2971800" y="4648200"/>
              <a:ext cx="2667000" cy="1905000"/>
            </a:xfrm>
            <a:prstGeom prst="ellipse">
              <a:avLst/>
            </a:prstGeom>
            <a:ln>
              <a:noFill/>
            </a:ln>
            <a:effectLst>
              <a:softEdge rad="112500"/>
            </a:effectLst>
          </p:spPr>
        </p:pic>
      </p:grpSp>
      <p:grpSp>
        <p:nvGrpSpPr>
          <p:cNvPr id="26" name="Group 25"/>
          <p:cNvGrpSpPr/>
          <p:nvPr/>
        </p:nvGrpSpPr>
        <p:grpSpPr>
          <a:xfrm>
            <a:off x="6248400" y="3962400"/>
            <a:ext cx="2667000" cy="2295526"/>
            <a:chOff x="6248400" y="3962400"/>
            <a:chExt cx="2667000" cy="2295526"/>
          </a:xfrm>
        </p:grpSpPr>
        <p:sp>
          <p:nvSpPr>
            <p:cNvPr id="23" name="TextBox 22"/>
            <p:cNvSpPr txBox="1"/>
            <p:nvPr/>
          </p:nvSpPr>
          <p:spPr>
            <a:xfrm>
              <a:off x="6248400" y="3962400"/>
              <a:ext cx="2667000" cy="369332"/>
            </a:xfrm>
            <a:prstGeom prst="rect">
              <a:avLst/>
            </a:prstGeom>
            <a:noFill/>
          </p:spPr>
          <p:txBody>
            <a:bodyPr wrap="square" rtlCol="0">
              <a:spAutoFit/>
            </a:bodyPr>
            <a:lstStyle/>
            <a:p>
              <a:r>
                <a:rPr lang="en-US" dirty="0" smtClean="0">
                  <a:solidFill>
                    <a:srgbClr val="D09E00"/>
                  </a:solidFill>
                </a:rPr>
                <a:t>The house of Andrea </a:t>
              </a:r>
              <a:r>
                <a:rPr lang="en-US" dirty="0" err="1" smtClean="0">
                  <a:solidFill>
                    <a:srgbClr val="D09E00"/>
                  </a:solidFill>
                </a:rPr>
                <a:t>Turio</a:t>
              </a:r>
              <a:endParaRPr lang="bg-BG" dirty="0">
                <a:solidFill>
                  <a:srgbClr val="D09E00"/>
                </a:solidFill>
              </a:endParaRPr>
            </a:p>
          </p:txBody>
        </p:sp>
        <p:pic>
          <p:nvPicPr>
            <p:cNvPr id="2062" name="Picture 14" descr="Andrea turio.jpg">
              <a:hlinkClick r:id="rId12" action="ppaction://hlinksldjump"/>
            </p:cNvPr>
            <p:cNvPicPr>
              <a:picLocks noChangeAspect="1" noChangeArrowheads="1"/>
            </p:cNvPicPr>
            <p:nvPr/>
          </p:nvPicPr>
          <p:blipFill>
            <a:blip r:embed="rId13" cstate="print"/>
            <a:srcRect/>
            <a:stretch>
              <a:fillRect/>
            </a:stretch>
          </p:blipFill>
          <p:spPr bwMode="auto">
            <a:xfrm>
              <a:off x="6248400" y="4572000"/>
              <a:ext cx="2381250" cy="1685926"/>
            </a:xfrm>
            <a:prstGeom prst="ellipse">
              <a:avLst/>
            </a:prstGeom>
            <a:ln>
              <a:noFill/>
            </a:ln>
            <a:effectLst>
              <a:softEdge rad="112500"/>
            </a:effectLst>
          </p:spPr>
        </p:pic>
      </p:grpSp>
      <p:sp>
        <p:nvSpPr>
          <p:cNvPr id="27" name="Action Button: Forward or Next 26">
            <a:hlinkClick r:id="" action="ppaction://hlinkshowjump?jump=nextslide" highlightClick="1"/>
          </p:cNvPr>
          <p:cNvSpPr/>
          <p:nvPr/>
        </p:nvSpPr>
        <p:spPr>
          <a:xfrm>
            <a:off x="8534400" y="0"/>
            <a:ext cx="609600" cy="457200"/>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bg-BG"/>
          </a:p>
        </p:txBody>
      </p:sp>
      <p:sp>
        <p:nvSpPr>
          <p:cNvPr id="28" name="Action Button: Back or Previous 27">
            <a:hlinkClick r:id="" action="ppaction://hlinkshowjump?jump=previousslide" highlightClick="1"/>
          </p:cNvPr>
          <p:cNvSpPr/>
          <p:nvPr/>
        </p:nvSpPr>
        <p:spPr>
          <a:xfrm>
            <a:off x="7620000" y="0"/>
            <a:ext cx="609600" cy="457200"/>
          </a:xfrm>
          <a:prstGeom prst="actionButtonBackPreviou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bg-BG"/>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048000" y="3733800"/>
            <a:ext cx="2743200" cy="2324101"/>
            <a:chOff x="3048000" y="3733800"/>
            <a:chExt cx="2743200" cy="2324101"/>
          </a:xfrm>
        </p:grpSpPr>
        <p:sp>
          <p:nvSpPr>
            <p:cNvPr id="20" name="TextBox 19"/>
            <p:cNvSpPr txBox="1"/>
            <p:nvPr/>
          </p:nvSpPr>
          <p:spPr>
            <a:xfrm>
              <a:off x="3048000" y="3733800"/>
              <a:ext cx="2743200" cy="369332"/>
            </a:xfrm>
            <a:prstGeom prst="rect">
              <a:avLst/>
            </a:prstGeom>
            <a:noFill/>
          </p:spPr>
          <p:txBody>
            <a:bodyPr wrap="square" rtlCol="0">
              <a:spAutoFit/>
            </a:bodyPr>
            <a:lstStyle/>
            <a:p>
              <a:r>
                <a:rPr lang="en-US" dirty="0" err="1" smtClean="0">
                  <a:solidFill>
                    <a:srgbClr val="D09E00"/>
                  </a:solidFill>
                </a:rPr>
                <a:t>Rousse</a:t>
              </a:r>
              <a:r>
                <a:rPr lang="en-US" dirty="0" smtClean="0">
                  <a:solidFill>
                    <a:srgbClr val="D09E00"/>
                  </a:solidFill>
                </a:rPr>
                <a:t> Historical Museum</a:t>
              </a:r>
              <a:endParaRPr lang="bg-BG" dirty="0">
                <a:solidFill>
                  <a:srgbClr val="D09E00"/>
                </a:solidFill>
              </a:endParaRPr>
            </a:p>
          </p:txBody>
        </p:sp>
        <p:pic>
          <p:nvPicPr>
            <p:cNvPr id="1034" name="Picture 10" descr="Rousse Regional Historical Museum 068.jpg">
              <a:hlinkClick r:id="rId2" action="ppaction://hlinksldjump"/>
            </p:cNvPr>
            <p:cNvPicPr>
              <a:picLocks noChangeAspect="1" noChangeArrowheads="1"/>
            </p:cNvPicPr>
            <p:nvPr/>
          </p:nvPicPr>
          <p:blipFill>
            <a:blip r:embed="rId3" cstate="print"/>
            <a:srcRect/>
            <a:stretch>
              <a:fillRect/>
            </a:stretch>
          </p:blipFill>
          <p:spPr bwMode="auto">
            <a:xfrm>
              <a:off x="3200400" y="4267200"/>
              <a:ext cx="2381250" cy="1790701"/>
            </a:xfrm>
            <a:prstGeom prst="ellipse">
              <a:avLst/>
            </a:prstGeom>
            <a:ln>
              <a:noFill/>
            </a:ln>
            <a:effectLst>
              <a:softEdge rad="112500"/>
            </a:effectLst>
          </p:spPr>
        </p:pic>
      </p:grpSp>
      <p:grpSp>
        <p:nvGrpSpPr>
          <p:cNvPr id="11" name="Group 10"/>
          <p:cNvGrpSpPr/>
          <p:nvPr/>
        </p:nvGrpSpPr>
        <p:grpSpPr>
          <a:xfrm>
            <a:off x="228600" y="381000"/>
            <a:ext cx="2819400" cy="2362200"/>
            <a:chOff x="228600" y="381000"/>
            <a:chExt cx="2819400" cy="2362200"/>
          </a:xfrm>
        </p:grpSpPr>
        <p:sp>
          <p:nvSpPr>
            <p:cNvPr id="6" name="TextBox 5"/>
            <p:cNvSpPr txBox="1"/>
            <p:nvPr/>
          </p:nvSpPr>
          <p:spPr>
            <a:xfrm>
              <a:off x="381000" y="381000"/>
              <a:ext cx="2667000" cy="369332"/>
            </a:xfrm>
            <a:prstGeom prst="rect">
              <a:avLst/>
            </a:prstGeom>
            <a:noFill/>
          </p:spPr>
          <p:txBody>
            <a:bodyPr wrap="square" rtlCol="0">
              <a:spAutoFit/>
            </a:bodyPr>
            <a:lstStyle/>
            <a:p>
              <a:r>
                <a:rPr lang="en-US" dirty="0" smtClean="0">
                  <a:solidFill>
                    <a:srgbClr val="D09E00"/>
                  </a:solidFill>
                </a:rPr>
                <a:t>The flower vase</a:t>
              </a:r>
              <a:endParaRPr lang="bg-BG" dirty="0"/>
            </a:p>
          </p:txBody>
        </p:sp>
        <p:pic>
          <p:nvPicPr>
            <p:cNvPr id="1026" name="Picture 2" descr="Vazata-19.03.2007.jpg">
              <a:hlinkClick r:id="rId4" action="ppaction://hlinksldjump"/>
            </p:cNvPr>
            <p:cNvPicPr>
              <a:picLocks noChangeAspect="1" noChangeArrowheads="1"/>
            </p:cNvPicPr>
            <p:nvPr/>
          </p:nvPicPr>
          <p:blipFill>
            <a:blip r:embed="rId5" cstate="print"/>
            <a:srcRect/>
            <a:stretch>
              <a:fillRect/>
            </a:stretch>
          </p:blipFill>
          <p:spPr bwMode="auto">
            <a:xfrm>
              <a:off x="228600" y="838200"/>
              <a:ext cx="2381250" cy="1905000"/>
            </a:xfrm>
            <a:prstGeom prst="ellipse">
              <a:avLst/>
            </a:prstGeom>
            <a:ln>
              <a:noFill/>
            </a:ln>
            <a:effectLst>
              <a:softEdge rad="112500"/>
            </a:effectLst>
          </p:spPr>
        </p:pic>
      </p:grpSp>
      <p:grpSp>
        <p:nvGrpSpPr>
          <p:cNvPr id="10" name="Group 9"/>
          <p:cNvGrpSpPr/>
          <p:nvPr/>
        </p:nvGrpSpPr>
        <p:grpSpPr>
          <a:xfrm>
            <a:off x="2819400" y="381000"/>
            <a:ext cx="2381250" cy="2286000"/>
            <a:chOff x="2819400" y="381000"/>
            <a:chExt cx="2381250" cy="1866901"/>
          </a:xfrm>
        </p:grpSpPr>
        <p:sp>
          <p:nvSpPr>
            <p:cNvPr id="8" name="TextBox 7"/>
            <p:cNvSpPr txBox="1"/>
            <p:nvPr/>
          </p:nvSpPr>
          <p:spPr>
            <a:xfrm>
              <a:off x="3200400" y="381000"/>
              <a:ext cx="1752600" cy="369332"/>
            </a:xfrm>
            <a:prstGeom prst="rect">
              <a:avLst/>
            </a:prstGeom>
            <a:noFill/>
          </p:spPr>
          <p:txBody>
            <a:bodyPr wrap="square" rtlCol="0">
              <a:spAutoFit/>
            </a:bodyPr>
            <a:lstStyle/>
            <a:p>
              <a:r>
                <a:rPr lang="en-US" dirty="0" err="1" smtClean="0">
                  <a:solidFill>
                    <a:srgbClr val="D09E00"/>
                  </a:solidFill>
                </a:rPr>
                <a:t>Rusenski</a:t>
              </a:r>
              <a:r>
                <a:rPr lang="en-US" dirty="0" smtClean="0">
                  <a:solidFill>
                    <a:srgbClr val="D09E00"/>
                  </a:solidFill>
                </a:rPr>
                <a:t> </a:t>
              </a:r>
              <a:r>
                <a:rPr lang="en-US" dirty="0" err="1" smtClean="0">
                  <a:solidFill>
                    <a:srgbClr val="D09E00"/>
                  </a:solidFill>
                </a:rPr>
                <a:t>lom</a:t>
              </a:r>
              <a:endParaRPr lang="bg-BG" dirty="0">
                <a:solidFill>
                  <a:srgbClr val="D09E00"/>
                </a:solidFill>
              </a:endParaRPr>
            </a:p>
          </p:txBody>
        </p:sp>
        <p:pic>
          <p:nvPicPr>
            <p:cNvPr id="1028" name="Picture 4" descr="RusenskiLomPark.jpg">
              <a:hlinkClick r:id="rId6" action="ppaction://hlinksldjump"/>
            </p:cNvPr>
            <p:cNvPicPr>
              <a:picLocks noChangeAspect="1" noChangeArrowheads="1"/>
            </p:cNvPicPr>
            <p:nvPr/>
          </p:nvPicPr>
          <p:blipFill>
            <a:blip r:embed="rId7" cstate="print"/>
            <a:srcRect/>
            <a:stretch>
              <a:fillRect/>
            </a:stretch>
          </p:blipFill>
          <p:spPr bwMode="auto">
            <a:xfrm>
              <a:off x="2819400" y="1066800"/>
              <a:ext cx="2381250" cy="1181101"/>
            </a:xfrm>
            <a:prstGeom prst="ellipse">
              <a:avLst/>
            </a:prstGeom>
            <a:ln>
              <a:noFill/>
            </a:ln>
            <a:effectLst>
              <a:softEdge rad="112500"/>
            </a:effectLst>
          </p:spPr>
        </p:pic>
      </p:grpSp>
      <p:grpSp>
        <p:nvGrpSpPr>
          <p:cNvPr id="14" name="Group 13"/>
          <p:cNvGrpSpPr/>
          <p:nvPr/>
        </p:nvGrpSpPr>
        <p:grpSpPr>
          <a:xfrm>
            <a:off x="5410200" y="381000"/>
            <a:ext cx="2381250" cy="2400301"/>
            <a:chOff x="5410200" y="381000"/>
            <a:chExt cx="2381250" cy="2400301"/>
          </a:xfrm>
        </p:grpSpPr>
        <p:sp>
          <p:nvSpPr>
            <p:cNvPr id="12" name="TextBox 11"/>
            <p:cNvSpPr txBox="1"/>
            <p:nvPr/>
          </p:nvSpPr>
          <p:spPr>
            <a:xfrm>
              <a:off x="5638800" y="381000"/>
              <a:ext cx="2057400" cy="381000"/>
            </a:xfrm>
            <a:prstGeom prst="rect">
              <a:avLst/>
            </a:prstGeom>
            <a:noFill/>
          </p:spPr>
          <p:txBody>
            <a:bodyPr wrap="square" rtlCol="0">
              <a:spAutoFit/>
            </a:bodyPr>
            <a:lstStyle/>
            <a:p>
              <a:r>
                <a:rPr lang="en-US" dirty="0" err="1" smtClean="0">
                  <a:solidFill>
                    <a:srgbClr val="D09E00"/>
                  </a:solidFill>
                </a:rPr>
                <a:t>Lipnik</a:t>
              </a:r>
              <a:r>
                <a:rPr lang="en-US" dirty="0" smtClean="0">
                  <a:solidFill>
                    <a:srgbClr val="D09E00"/>
                  </a:solidFill>
                </a:rPr>
                <a:t> park</a:t>
              </a:r>
              <a:endParaRPr lang="bg-BG" dirty="0">
                <a:solidFill>
                  <a:srgbClr val="D09E00"/>
                </a:solidFill>
              </a:endParaRPr>
            </a:p>
          </p:txBody>
        </p:sp>
        <p:pic>
          <p:nvPicPr>
            <p:cNvPr id="1030" name="Picture 6" descr="Lipnik park-Teketo.jpg">
              <a:hlinkClick r:id="rId8" action="ppaction://hlinksldjump"/>
            </p:cNvPr>
            <p:cNvPicPr>
              <a:picLocks noChangeAspect="1" noChangeArrowheads="1"/>
            </p:cNvPicPr>
            <p:nvPr/>
          </p:nvPicPr>
          <p:blipFill>
            <a:blip r:embed="rId9" cstate="print"/>
            <a:srcRect/>
            <a:stretch>
              <a:fillRect/>
            </a:stretch>
          </p:blipFill>
          <p:spPr bwMode="auto">
            <a:xfrm>
              <a:off x="5410200" y="990600"/>
              <a:ext cx="2381250" cy="1790701"/>
            </a:xfrm>
            <a:prstGeom prst="ellipse">
              <a:avLst/>
            </a:prstGeom>
            <a:ln>
              <a:noFill/>
            </a:ln>
            <a:effectLst>
              <a:softEdge rad="112500"/>
            </a:effectLst>
          </p:spPr>
        </p:pic>
      </p:grpSp>
      <p:sp>
        <p:nvSpPr>
          <p:cNvPr id="15" name="Action Button: Forward or Next 14">
            <a:hlinkClick r:id="" action="ppaction://hlinkshowjump?jump=nextslide" highlightClick="1"/>
          </p:cNvPr>
          <p:cNvSpPr/>
          <p:nvPr/>
        </p:nvSpPr>
        <p:spPr>
          <a:xfrm>
            <a:off x="8534400" y="0"/>
            <a:ext cx="609600" cy="457200"/>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bg-BG"/>
          </a:p>
        </p:txBody>
      </p:sp>
      <p:sp>
        <p:nvSpPr>
          <p:cNvPr id="16" name="Action Button: Back or Previous 15">
            <a:hlinkClick r:id="" action="ppaction://hlinkshowjump?jump=previousslide" highlightClick="1"/>
          </p:cNvPr>
          <p:cNvSpPr/>
          <p:nvPr/>
        </p:nvSpPr>
        <p:spPr>
          <a:xfrm>
            <a:off x="7620000" y="0"/>
            <a:ext cx="609600" cy="457200"/>
          </a:xfrm>
          <a:prstGeom prst="actionButtonBackPreviou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bg-BG"/>
          </a:p>
        </p:txBody>
      </p:sp>
      <p:grpSp>
        <p:nvGrpSpPr>
          <p:cNvPr id="19" name="Group 18"/>
          <p:cNvGrpSpPr/>
          <p:nvPr/>
        </p:nvGrpSpPr>
        <p:grpSpPr>
          <a:xfrm>
            <a:off x="304800" y="3733800"/>
            <a:ext cx="2590800" cy="2400301"/>
            <a:chOff x="304800" y="3733800"/>
            <a:chExt cx="2590800" cy="2400301"/>
          </a:xfrm>
        </p:grpSpPr>
        <p:sp>
          <p:nvSpPr>
            <p:cNvPr id="17" name="TextBox 16"/>
            <p:cNvSpPr txBox="1"/>
            <p:nvPr/>
          </p:nvSpPr>
          <p:spPr>
            <a:xfrm>
              <a:off x="304800" y="3733800"/>
              <a:ext cx="2590800" cy="369332"/>
            </a:xfrm>
            <a:prstGeom prst="rect">
              <a:avLst/>
            </a:prstGeom>
            <a:noFill/>
          </p:spPr>
          <p:txBody>
            <a:bodyPr wrap="square" rtlCol="0">
              <a:spAutoFit/>
            </a:bodyPr>
            <a:lstStyle/>
            <a:p>
              <a:r>
                <a:rPr lang="en-US" dirty="0" err="1" smtClean="0">
                  <a:solidFill>
                    <a:srgbClr val="D09E00"/>
                  </a:solidFill>
                </a:rPr>
                <a:t>Orlova</a:t>
              </a:r>
              <a:r>
                <a:rPr lang="en-US" dirty="0" smtClean="0">
                  <a:solidFill>
                    <a:srgbClr val="D09E00"/>
                  </a:solidFill>
                </a:rPr>
                <a:t> </a:t>
              </a:r>
              <a:r>
                <a:rPr lang="en-US" dirty="0" err="1" smtClean="0">
                  <a:solidFill>
                    <a:srgbClr val="D09E00"/>
                  </a:solidFill>
                </a:rPr>
                <a:t>Chuka</a:t>
              </a:r>
              <a:r>
                <a:rPr lang="en-US" dirty="0" smtClean="0">
                  <a:solidFill>
                    <a:srgbClr val="D09E00"/>
                  </a:solidFill>
                </a:rPr>
                <a:t> (Eagle rock)</a:t>
              </a:r>
              <a:endParaRPr lang="bg-BG" dirty="0">
                <a:solidFill>
                  <a:srgbClr val="D09E00"/>
                </a:solidFill>
              </a:endParaRPr>
            </a:p>
          </p:txBody>
        </p:sp>
        <p:pic>
          <p:nvPicPr>
            <p:cNvPr id="1032" name="Picture 8" descr="S6006723.jpg">
              <a:hlinkClick r:id="rId10" action="ppaction://hlinksldjump"/>
            </p:cNvPr>
            <p:cNvPicPr>
              <a:picLocks noChangeAspect="1" noChangeArrowheads="1"/>
            </p:cNvPicPr>
            <p:nvPr/>
          </p:nvPicPr>
          <p:blipFill>
            <a:blip r:embed="rId11" cstate="print"/>
            <a:srcRect/>
            <a:stretch>
              <a:fillRect/>
            </a:stretch>
          </p:blipFill>
          <p:spPr bwMode="auto">
            <a:xfrm>
              <a:off x="457200" y="4343400"/>
              <a:ext cx="2381250" cy="1790701"/>
            </a:xfrm>
            <a:prstGeom prst="ellipse">
              <a:avLst/>
            </a:prstGeom>
            <a:ln>
              <a:noFill/>
            </a:ln>
            <a:effectLst>
              <a:softEdge rad="112500"/>
            </a:effectLst>
          </p:spPr>
        </p:pic>
      </p:grpSp>
      <p:grpSp>
        <p:nvGrpSpPr>
          <p:cNvPr id="27" name="Group 26"/>
          <p:cNvGrpSpPr/>
          <p:nvPr/>
        </p:nvGrpSpPr>
        <p:grpSpPr>
          <a:xfrm>
            <a:off x="5943600" y="3733800"/>
            <a:ext cx="3124200" cy="2400301"/>
            <a:chOff x="5943600" y="3733800"/>
            <a:chExt cx="3124200" cy="2400301"/>
          </a:xfrm>
        </p:grpSpPr>
        <p:sp>
          <p:nvSpPr>
            <p:cNvPr id="24" name="TextBox 23"/>
            <p:cNvSpPr txBox="1"/>
            <p:nvPr/>
          </p:nvSpPr>
          <p:spPr>
            <a:xfrm>
              <a:off x="5943600" y="3733800"/>
              <a:ext cx="3124200" cy="369332"/>
            </a:xfrm>
            <a:prstGeom prst="rect">
              <a:avLst/>
            </a:prstGeom>
            <a:noFill/>
          </p:spPr>
          <p:txBody>
            <a:bodyPr wrap="square" rtlCol="0">
              <a:spAutoFit/>
            </a:bodyPr>
            <a:lstStyle/>
            <a:p>
              <a:r>
                <a:rPr lang="en-US" dirty="0" smtClean="0">
                  <a:solidFill>
                    <a:srgbClr val="D09E00"/>
                  </a:solidFill>
                </a:rPr>
                <a:t>National Transport Museum</a:t>
              </a:r>
              <a:endParaRPr lang="bg-BG" dirty="0">
                <a:solidFill>
                  <a:srgbClr val="D09E00"/>
                </a:solidFill>
              </a:endParaRPr>
            </a:p>
          </p:txBody>
        </p:sp>
        <p:pic>
          <p:nvPicPr>
            <p:cNvPr id="1036" name="Picture 12" descr="Rousse Transport Museum 6.jpg">
              <a:hlinkClick r:id="rId12" action="ppaction://hlinksldjump"/>
            </p:cNvPr>
            <p:cNvPicPr>
              <a:picLocks noChangeAspect="1" noChangeArrowheads="1"/>
            </p:cNvPicPr>
            <p:nvPr/>
          </p:nvPicPr>
          <p:blipFill>
            <a:blip r:embed="rId13" cstate="print"/>
            <a:srcRect/>
            <a:stretch>
              <a:fillRect/>
            </a:stretch>
          </p:blipFill>
          <p:spPr bwMode="auto">
            <a:xfrm>
              <a:off x="6096000" y="4343400"/>
              <a:ext cx="2381250" cy="1790701"/>
            </a:xfrm>
            <a:prstGeom prst="ellipse">
              <a:avLst/>
            </a:prstGeom>
            <a:ln>
              <a:noFill/>
            </a:ln>
            <a:effectLst>
              <a:softEdge rad="112500"/>
            </a:effectLst>
          </p:spPr>
        </p:pic>
      </p:gr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438400" y="381000"/>
            <a:ext cx="4343400" cy="5992627"/>
            <a:chOff x="2667000" y="1316195"/>
            <a:chExt cx="3335111" cy="4600232"/>
          </a:xfrm>
        </p:grpSpPr>
        <p:sp>
          <p:nvSpPr>
            <p:cNvPr id="4" name="TextBox 3"/>
            <p:cNvSpPr txBox="1"/>
            <p:nvPr/>
          </p:nvSpPr>
          <p:spPr>
            <a:xfrm>
              <a:off x="2725511" y="1316195"/>
              <a:ext cx="3276600" cy="738664"/>
            </a:xfrm>
            <a:prstGeom prst="rect">
              <a:avLst/>
            </a:prstGeom>
            <a:noFill/>
          </p:spPr>
          <p:txBody>
            <a:bodyPr wrap="square" rtlCol="0">
              <a:spAutoFit/>
            </a:bodyPr>
            <a:lstStyle/>
            <a:p>
              <a:r>
                <a:rPr lang="en-US" sz="2100" dirty="0" smtClean="0">
                  <a:solidFill>
                    <a:srgbClr val="D09E00"/>
                  </a:solidFill>
                </a:rPr>
                <a:t>Pantheon of National Revival Heroes</a:t>
              </a:r>
              <a:endParaRPr lang="bg-BG" sz="2100" dirty="0">
                <a:solidFill>
                  <a:srgbClr val="D09E00"/>
                </a:solidFill>
              </a:endParaRPr>
            </a:p>
          </p:txBody>
        </p:sp>
        <p:pic>
          <p:nvPicPr>
            <p:cNvPr id="36866" name="Picture 2" descr="Panteona - 19.03.2007.jpg">
              <a:hlinkClick r:id="rId2" action="ppaction://hlinksldjump"/>
            </p:cNvPr>
            <p:cNvPicPr>
              <a:picLocks noChangeAspect="1" noChangeArrowheads="1"/>
            </p:cNvPicPr>
            <p:nvPr/>
          </p:nvPicPr>
          <p:blipFill>
            <a:blip r:embed="rId3" cstate="print"/>
            <a:srcRect/>
            <a:stretch>
              <a:fillRect/>
            </a:stretch>
          </p:blipFill>
          <p:spPr bwMode="auto">
            <a:xfrm>
              <a:off x="2667000" y="1905000"/>
              <a:ext cx="3276600" cy="4011427"/>
            </a:xfrm>
            <a:prstGeom prst="ellipse">
              <a:avLst/>
            </a:prstGeom>
            <a:ln>
              <a:noFill/>
            </a:ln>
            <a:effectLst>
              <a:softEdge rad="112500"/>
            </a:effectLst>
          </p:spPr>
        </p:pic>
      </p:grpSp>
      <p:sp>
        <p:nvSpPr>
          <p:cNvPr id="6" name="Action Button: Back or Previous 5">
            <a:hlinkClick r:id="" action="ppaction://hlinkshowjump?jump=previousslide" highlightClick="1"/>
          </p:cNvPr>
          <p:cNvSpPr/>
          <p:nvPr/>
        </p:nvSpPr>
        <p:spPr>
          <a:xfrm>
            <a:off x="7620000" y="0"/>
            <a:ext cx="609600" cy="457200"/>
          </a:xfrm>
          <a:prstGeom prst="actionButtonBackPreviou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bg-BG"/>
          </a:p>
        </p:txBody>
      </p:sp>
      <p:sp>
        <p:nvSpPr>
          <p:cNvPr id="8" name="Rounded Rectangle 7">
            <a:hlinkClick r:id="rId4" action="ppaction://hlinksldjump"/>
          </p:cNvPr>
          <p:cNvSpPr/>
          <p:nvPr/>
        </p:nvSpPr>
        <p:spPr>
          <a:xfrm>
            <a:off x="7543800" y="5867400"/>
            <a:ext cx="1524000" cy="838200"/>
          </a:xfrm>
          <a:prstGeom prst="roundRect">
            <a:avLst/>
          </a:prstGeom>
          <a:solidFill>
            <a:srgbClr val="FFFF9F"/>
          </a:solidFill>
          <a:ln>
            <a:solidFill>
              <a:srgbClr val="EEB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D09E00"/>
                </a:solidFill>
              </a:rPr>
              <a:t>The End</a:t>
            </a:r>
            <a:endParaRPr lang="bg-BG" dirty="0">
              <a:solidFill>
                <a:srgbClr val="D09E00"/>
              </a:solidFill>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91400" cy="1143000"/>
          </a:xfrm>
        </p:spPr>
        <p:txBody>
          <a:bodyPr/>
          <a:lstStyle/>
          <a:p>
            <a:r>
              <a:rPr lang="en-US" dirty="0" smtClean="0">
                <a:solidFill>
                  <a:srgbClr val="D09E00"/>
                </a:solidFill>
              </a:rPr>
              <a:t>Monument of Liberty</a:t>
            </a:r>
            <a:endParaRPr lang="bg-BG" dirty="0">
              <a:solidFill>
                <a:srgbClr val="D09E00"/>
              </a:solidFill>
            </a:endParaRPr>
          </a:p>
        </p:txBody>
      </p:sp>
      <p:sp>
        <p:nvSpPr>
          <p:cNvPr id="3" name="Content Placeholder 2"/>
          <p:cNvSpPr>
            <a:spLocks noGrp="1"/>
          </p:cNvSpPr>
          <p:nvPr>
            <p:ph idx="1"/>
          </p:nvPr>
        </p:nvSpPr>
        <p:spPr>
          <a:xfrm>
            <a:off x="76200" y="1600200"/>
            <a:ext cx="5867400" cy="4525963"/>
          </a:xfrm>
        </p:spPr>
        <p:txBody>
          <a:bodyPr/>
          <a:lstStyle/>
          <a:p>
            <a:pPr>
              <a:buNone/>
            </a:pPr>
            <a:r>
              <a:rPr lang="en-US" dirty="0" smtClean="0">
                <a:solidFill>
                  <a:srgbClr val="D09E00"/>
                </a:solidFill>
              </a:rPr>
              <a:t>	The Monument of Liberty was built at the beginning of the 20th century by the Italian sculptor  </a:t>
            </a:r>
            <a:r>
              <a:rPr lang="en-US" dirty="0" err="1" smtClean="0">
                <a:solidFill>
                  <a:srgbClr val="D09E00"/>
                </a:solidFill>
              </a:rPr>
              <a:t>Arnoldo</a:t>
            </a:r>
            <a:r>
              <a:rPr lang="en-US" dirty="0" smtClean="0">
                <a:solidFill>
                  <a:srgbClr val="D09E00"/>
                </a:solidFill>
              </a:rPr>
              <a:t> </a:t>
            </a:r>
            <a:r>
              <a:rPr lang="en-US" dirty="0" err="1" smtClean="0">
                <a:solidFill>
                  <a:srgbClr val="D09E00"/>
                </a:solidFill>
              </a:rPr>
              <a:t>Zocchi</a:t>
            </a:r>
            <a:r>
              <a:rPr lang="en-US" dirty="0" smtClean="0">
                <a:solidFill>
                  <a:srgbClr val="D09E00"/>
                </a:solidFill>
              </a:rPr>
              <a:t>. As time went by, it gained significance as one of the city's symbols, and now forms a part of its coat of arms.</a:t>
            </a:r>
            <a:endParaRPr lang="bg-BG" dirty="0">
              <a:solidFill>
                <a:srgbClr val="D09E00"/>
              </a:solidFill>
            </a:endParaRPr>
          </a:p>
        </p:txBody>
      </p:sp>
      <p:pic>
        <p:nvPicPr>
          <p:cNvPr id="16386" name="Picture 2" descr="https://encrypted-tbn2.gstatic.com/images?q=tbn:ANd9GcRMGrFi9Zw9LQC5U-RVB-v0gxZEyhlWht_4iOxl9yntuIBBALauCg">
            <a:hlinkClick r:id="rId2"/>
          </p:cNvPr>
          <p:cNvPicPr>
            <a:picLocks noChangeAspect="1" noChangeArrowheads="1"/>
          </p:cNvPicPr>
          <p:nvPr/>
        </p:nvPicPr>
        <p:blipFill>
          <a:blip r:embed="rId3" cstate="print"/>
          <a:srcRect/>
          <a:stretch>
            <a:fillRect/>
          </a:stretch>
        </p:blipFill>
        <p:spPr bwMode="auto">
          <a:xfrm rot="21247965">
            <a:off x="6550615" y="241836"/>
            <a:ext cx="1905000" cy="3028737"/>
          </a:xfrm>
          <a:prstGeom prst="rect">
            <a:avLst/>
          </a:prstGeom>
          <a:ln>
            <a:noFill/>
          </a:ln>
          <a:effectLst>
            <a:softEdge rad="112500"/>
          </a:effectLst>
        </p:spPr>
      </p:pic>
      <p:pic>
        <p:nvPicPr>
          <p:cNvPr id="16388" name="Picture 4" descr="http://www.chudesa.net/wp-content/uploads/2012/11/pametnik-na-svobodata-ruse.jpg">
            <a:hlinkClick r:id="rId4"/>
          </p:cNvPr>
          <p:cNvPicPr>
            <a:picLocks noChangeAspect="1" noChangeArrowheads="1"/>
          </p:cNvPicPr>
          <p:nvPr/>
        </p:nvPicPr>
        <p:blipFill>
          <a:blip r:embed="rId5" cstate="print"/>
          <a:srcRect/>
          <a:stretch>
            <a:fillRect/>
          </a:stretch>
        </p:blipFill>
        <p:spPr bwMode="auto">
          <a:xfrm rot="315456">
            <a:off x="5742042" y="3799183"/>
            <a:ext cx="3200400" cy="2400300"/>
          </a:xfrm>
          <a:prstGeom prst="rect">
            <a:avLst/>
          </a:prstGeom>
          <a:ln>
            <a:noFill/>
          </a:ln>
          <a:effectLst>
            <a:softEdge rad="112500"/>
          </a:effectLst>
        </p:spPr>
      </p:pic>
      <p:sp>
        <p:nvSpPr>
          <p:cNvPr id="6" name="Rounded Rectangle 5">
            <a:hlinkClick r:id="rId6"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1000"/>
                                        <p:tgtEl>
                                          <p:spTgt spid="16386"/>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6388"/>
                                        </p:tgtEl>
                                        <p:attrNameLst>
                                          <p:attrName>style.visibility</p:attrName>
                                        </p:attrNameLst>
                                      </p:cBhvr>
                                      <p:to>
                                        <p:strVal val="visible"/>
                                      </p:to>
                                    </p:set>
                                    <p:animEffect transition="in" filter="blinds(horizontal)">
                                      <p:cBhvr>
                                        <p:cTn id="11" dur="1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D09E00"/>
                </a:solidFill>
              </a:rPr>
              <a:t>Dohodno</a:t>
            </a:r>
            <a:r>
              <a:rPr lang="en-US" dirty="0" smtClean="0">
                <a:solidFill>
                  <a:srgbClr val="D09E00"/>
                </a:solidFill>
              </a:rPr>
              <a:t> </a:t>
            </a:r>
            <a:r>
              <a:rPr lang="en-US" dirty="0" err="1" smtClean="0">
                <a:solidFill>
                  <a:srgbClr val="D09E00"/>
                </a:solidFill>
              </a:rPr>
              <a:t>Zdanie</a:t>
            </a:r>
            <a:endParaRPr lang="bg-BG" dirty="0">
              <a:solidFill>
                <a:srgbClr val="D09E00"/>
              </a:solidFill>
            </a:endParaRPr>
          </a:p>
        </p:txBody>
      </p:sp>
      <p:sp>
        <p:nvSpPr>
          <p:cNvPr id="3" name="Content Placeholder 2"/>
          <p:cNvSpPr>
            <a:spLocks noGrp="1"/>
          </p:cNvSpPr>
          <p:nvPr>
            <p:ph idx="1"/>
          </p:nvPr>
        </p:nvSpPr>
        <p:spPr>
          <a:xfrm>
            <a:off x="457200" y="1600200"/>
            <a:ext cx="5257800" cy="4525963"/>
          </a:xfrm>
        </p:spPr>
        <p:txBody>
          <a:bodyPr/>
          <a:lstStyle/>
          <a:p>
            <a:pPr>
              <a:buNone/>
            </a:pPr>
            <a:r>
              <a:rPr lang="en-US" dirty="0" smtClean="0">
                <a:solidFill>
                  <a:srgbClr val="D09E00"/>
                </a:solidFill>
              </a:rPr>
              <a:t>	</a:t>
            </a:r>
            <a:r>
              <a:rPr lang="en-US" dirty="0" err="1" smtClean="0">
                <a:solidFill>
                  <a:srgbClr val="D09E00"/>
                </a:solidFill>
              </a:rPr>
              <a:t>Dohodno</a:t>
            </a:r>
            <a:r>
              <a:rPr lang="en-US" dirty="0" smtClean="0">
                <a:solidFill>
                  <a:srgbClr val="D09E00"/>
                </a:solidFill>
              </a:rPr>
              <a:t> </a:t>
            </a:r>
            <a:r>
              <a:rPr lang="en-US" dirty="0" err="1" smtClean="0">
                <a:solidFill>
                  <a:srgbClr val="D09E00"/>
                </a:solidFill>
              </a:rPr>
              <a:t>Zdanie</a:t>
            </a:r>
            <a:r>
              <a:rPr lang="en-US" dirty="0" smtClean="0">
                <a:solidFill>
                  <a:srgbClr val="D09E00"/>
                </a:solidFill>
              </a:rPr>
              <a:t> is an imposing Neoclassical edifice in the city centre of Ruse, built in 1898–1902 to accommodate the local theatre performances. Along with the Monument of Liberty it is a symbol of the city.</a:t>
            </a:r>
            <a:endParaRPr lang="bg-BG" dirty="0">
              <a:solidFill>
                <a:srgbClr val="D09E00"/>
              </a:solidFill>
            </a:endParaRPr>
          </a:p>
        </p:txBody>
      </p:sp>
      <p:pic>
        <p:nvPicPr>
          <p:cNvPr id="17410" name="Picture 2" descr="File:Ruse TodorBozhinov 09.08.09 (6).JPG">
            <a:hlinkClick r:id="rId2"/>
          </p:cNvPr>
          <p:cNvPicPr>
            <a:picLocks noChangeAspect="1" noChangeArrowheads="1"/>
          </p:cNvPicPr>
          <p:nvPr/>
        </p:nvPicPr>
        <p:blipFill>
          <a:blip r:embed="rId3" cstate="print"/>
          <a:srcRect/>
          <a:stretch>
            <a:fillRect/>
          </a:stretch>
        </p:blipFill>
        <p:spPr bwMode="auto">
          <a:xfrm rot="171518">
            <a:off x="5838040" y="1511195"/>
            <a:ext cx="2590800" cy="1943100"/>
          </a:xfrm>
          <a:prstGeom prst="rect">
            <a:avLst/>
          </a:prstGeom>
          <a:ln>
            <a:noFill/>
          </a:ln>
          <a:effectLst>
            <a:softEdge rad="112500"/>
          </a:effectLst>
        </p:spPr>
      </p:pic>
      <p:pic>
        <p:nvPicPr>
          <p:cNvPr id="17412" name="Picture 4" descr="File:Dohodnozdanie-rusemunicipality.jpg">
            <a:hlinkClick r:id="rId4"/>
          </p:cNvPr>
          <p:cNvPicPr>
            <a:picLocks noChangeAspect="1" noChangeArrowheads="1"/>
          </p:cNvPicPr>
          <p:nvPr/>
        </p:nvPicPr>
        <p:blipFill>
          <a:blip r:embed="rId5" cstate="print"/>
          <a:srcRect/>
          <a:stretch>
            <a:fillRect/>
          </a:stretch>
        </p:blipFill>
        <p:spPr bwMode="auto">
          <a:xfrm rot="422367">
            <a:off x="5486400" y="3886200"/>
            <a:ext cx="3285269" cy="2286000"/>
          </a:xfrm>
          <a:prstGeom prst="rect">
            <a:avLst/>
          </a:prstGeom>
          <a:ln>
            <a:noFill/>
          </a:ln>
          <a:effectLst>
            <a:softEdge rad="112500"/>
          </a:effectLst>
        </p:spPr>
      </p:pic>
      <p:sp>
        <p:nvSpPr>
          <p:cNvPr id="6" name="Rounded Rectangle 5">
            <a:hlinkClick r:id="rId6"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1000"/>
                                        <p:tgtEl>
                                          <p:spTgt spid="17410"/>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7412"/>
                                        </p:tgtEl>
                                        <p:attrNameLst>
                                          <p:attrName>style.visibility</p:attrName>
                                        </p:attrNameLst>
                                      </p:cBhvr>
                                      <p:to>
                                        <p:strVal val="visible"/>
                                      </p:to>
                                    </p:set>
                                    <p:animEffect transition="in" filter="blinds(horizontal)">
                                      <p:cBhvr>
                                        <p:cTn id="11" dur="1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r>
              <a:rPr lang="en-US" dirty="0" smtClean="0">
                <a:solidFill>
                  <a:srgbClr val="D09E00"/>
                </a:solidFill>
              </a:rPr>
              <a:t>"</a:t>
            </a:r>
            <a:r>
              <a:rPr lang="en-US" dirty="0" err="1" smtClean="0">
                <a:solidFill>
                  <a:srgbClr val="D09E00"/>
                </a:solidFill>
              </a:rPr>
              <a:t>Aleksandrovska</a:t>
            </a:r>
            <a:r>
              <a:rPr lang="en-US" dirty="0" smtClean="0">
                <a:solidFill>
                  <a:srgbClr val="D09E00"/>
                </a:solidFill>
              </a:rPr>
              <a:t>" street</a:t>
            </a:r>
            <a:endParaRPr lang="bg-BG" dirty="0">
              <a:solidFill>
                <a:srgbClr val="D09E00"/>
              </a:solidFill>
            </a:endParaRPr>
          </a:p>
        </p:txBody>
      </p:sp>
      <p:sp>
        <p:nvSpPr>
          <p:cNvPr id="3" name="Content Placeholder 2"/>
          <p:cNvSpPr>
            <a:spLocks noGrp="1"/>
          </p:cNvSpPr>
          <p:nvPr>
            <p:ph idx="1"/>
          </p:nvPr>
        </p:nvSpPr>
        <p:spPr>
          <a:xfrm>
            <a:off x="152400" y="1143000"/>
            <a:ext cx="4953000" cy="4525963"/>
          </a:xfrm>
        </p:spPr>
        <p:txBody>
          <a:bodyPr/>
          <a:lstStyle/>
          <a:p>
            <a:pPr>
              <a:buNone/>
            </a:pPr>
            <a:r>
              <a:rPr lang="en-US" dirty="0" smtClean="0">
                <a:solidFill>
                  <a:srgbClr val="D09E00"/>
                </a:solidFill>
              </a:rPr>
              <a:t>	The main street of the city is "</a:t>
            </a:r>
            <a:r>
              <a:rPr lang="en-US" dirty="0" err="1" smtClean="0">
                <a:solidFill>
                  <a:srgbClr val="D09E00"/>
                </a:solidFill>
              </a:rPr>
              <a:t>Aleksandrovska</a:t>
            </a:r>
            <a:r>
              <a:rPr lang="en-US" dirty="0" smtClean="0">
                <a:solidFill>
                  <a:srgbClr val="D09E00"/>
                </a:solidFill>
              </a:rPr>
              <a:t>". It is an architectural ensemble of buildings in Neo-Baroque, Neo-Rococo and other architectural styles.</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sp>
        <p:nvSpPr>
          <p:cNvPr id="34818" name="AutoShape 2" descr="data:image/jpeg;base64,/9j/4AAQSkZJRgABAQAAAQABAAD/2wCEAAkGBxQTEhQTExQWFhUXGSAYFxgWGBwcHBkdHSAaGhoZFxsZHSggGBwlHBwYITEhJSkrLi4uGiAzODMsNygtLisBCgoKDg0OGxAQGywmHCQsLywsLCwsLCwsLCwsLCwsLCwsLCwsLCwsLCwsLCwsLCwsLCwsLCwsLCwsLCwsLCwsLP/AABEIAMIBBAMBIgACEQEDEQH/xAAcAAACAwEBAQEAAAAAAAAAAAAEBQADBgIBBwj/xABDEAACAQMCBAMGBAUCBQIGAwABAhEAAyEEMQUSQVEiYXEGEzKBkaFCscHRI1Jy4fAUYhUzgqLxkpM0Q1OywtIHFiT/xAAZAQADAQEBAAAAAAAAAAAAAAAAAQIDBAX/xAAsEQACAgEDAgQGAgMAAAAAAAAAAQIRIQMSMQRBEyIyUSMzQmFxgcHwFJGh/9oADAMBAAIRAxEAPwBneuctxgrEHm+v+ec1413/AOosSd1AH22NW6m0GcYyWoni9tgtvl6Az9v71q4exnd8lXDtMomGBmB2O43FHcZ/5LecfcihOF6XnAc4IYbdd/7fSieOqfdQBMkfvWOtag79jbSrcjNEd/rTq3ZlbQBPNyLn/u6GRSJ8Dr6GtAFKtbBWcLBjbAme1cXRrLOvquEZrjI8V4ziWP3NOdJetWraMTIKyG/CNpJJxsdjk9Ky3HNSAlzfmYGPOd9t6Z8F0yNofePLMqEqpnlVfEAQNpMb+Vb9PB5/JjrSWPwaDh2oI0gYNl7xgkTkiIP0jP1oLVaLnPOrQ/lsfPtmPL9Kv03Ouhsxyljcad4OXxnPQULpLizA/hmfgPwn+n+X8q6NTkxhjIu1Nkr8eP8AcBEHoPQ53qkk55uojmXr2mtBftyQpiCDIMbdx6mhLnCtuRjBPwzt5VlTRraZQNXIC3AOXlwwJLSOx/f5RQ7aQcyNy+9ScdCN98ev9671ela25UGGjIIwZ6/pil9wtzhQCIEETO56R2g/Wq3EbQ+xqms3Jtzy4JtkdQADPlv4s7Vt9NqFu21LA+INAnG8mRtOMH171h01gK8t4GRA5h8Uz5dhG+fPpTzQ8W92VS7lFkC4Bt0i4BsfOPUDemmIZaDQJDHOZj5Ejb5VqfZLV89nln4Dj+k5X7Y+VIOGkcimZBLER/UxxQF3jD6SbqiQI517rI2881pyS1R9LqVleHe3WnuG2pDqXPL4gIB6SZ61qZqAPalLU4pOo9wFPw8xbp0x/nlTKigJUqVKAJUqVKAJUqVKAJUqVKAJUqVKAJUqVKAPjeg4ij3ba9YJ9YHlTXjV8A8vUJgepNIeF8JFu6LqMXtgGIHNExvy5mOkUD7bal2dioJt8qiQMAjJk9DPStt9sz2tG24UsWl+Z/z61OIsYEd/0qn2fSNNaH+wfoP0rriDfD865+qfkZrpLzIW31VtxB9P8Bp8ML6D8hSdm6ET6Ufc1ilWAOQp8pgdO9cvR8M11s0YS1pReuLY5uXnJUGJIAVsxPSKdnTCzZuWrTBkFoiS0mQPFkCJmMbD50j0Qi+G5VbDEhm5AcRljgAc1aDW3kOmmVkyFW0TyknBg7svnEGK6umlUX97I6lW0GXSw0ljlH4mJB9X/ehbDc8SmD3PkDg7jB69qZ29UlvT2VYeEr9B/h3q3S6q0q8zMoXaSQBjG/yrSVWZozul0pW+zK3NIIhjPX4RnpJ2q7nBJ5TDfyPgfIxj8q64XctvdCF0DMMAkQ2Rt3+VcXtQCStxdsfQ9DuKw0m5Rtm2pSdIvuKjyjA425hkeY7jPSgBoAricqYAA9Wmi9ODgIwYdFfp25TSs603rypBVVKkSJImeaR2xVSSErLOI6UqQobmETnf5Hyj5ULZcoYHUyy9Y7Z3FOLiAkK/iHRuo/8AFC6nQA5HjA6r8S1O7zNIrbhWWcK4gyR7sgH4jaM8u8eE/gJ+/nVfvyVe3yllIhhB5gCCNs7dxj6UvvWTE5I7gZ9GjcURZ1vVz3IdcFRGwj5iDWiZDRQwKhPBCsIlQYBBjI3HTI+9bfRe15SwVvBmuWwMQPGAQJ3ywxI3OMVmxqpAVsifC46zBhh+E/b0pVd4e9y+wLSoY8qjtJAycCtOTPg0Se2d0aj3i2uUEQVJJMDGZ6+ROYrccP8AbKxctl8gjJWCTEgErG8dRgjttXyXSEi57t1OWCsIjuFJGw79jHSi9VYe03Mon0EzHePzH9qdWI+5q0gHvXtZn2W9pVvrbRlZXiDMRI6AzJJGYitNWbVFEqVKVcc40mnXJJY/CqjmM9JA6UBY1qUu4NxZdQhdAywYIYQeh/WmNHAEqVKlAEqVKlAEqVKlAH54i7aBZZ8FpTIOSxMEllpj/wAbcMVcB+V1tgsMksJgMuRv1NNH/wBO88yvZdgBJUr8ORt8X06Vy/Cgzyro/wDFDwdxCwIK5wanKLwTSe0tvAh+0AqwHLvBME5o19al6CjiRjlPhJ+R3PpSng/BuRwWQqRbfcgiWeSAd/r5UL7Q6Fk90bZIPiM+nLH0qNRJwe7gcE92B6rtICiTO1U6hgqtAIYI8LnJI67EdMkUm4dxHVFgheYUmSAdumQT96Yf8bPw3UDDy6fI7fIip0YqMcFTbumZRL4uHmkQAu+0B1Yqwg5hTgflTPX6wsyKLRlpKiIBjJPIMn/q3PSgrxshmdXLhscnK2SScNO4AG8/OrLTX3hQVsofhVQCWgFt9thOeatYqiJOw/R8d1CWovaYta/CQASgxggYAGMeGKJ1hs3rVtrZkBg+cHscbxiJoLinD3sKbi6hxAyWE7xnGdzttVen4zdVeTVWuZAcXLUD5lev2q7Ioa+0WhD2tKCy2ww5S7CQCACoPYb7VToNHf5FaQ9oifGSY6eFt4nvPypgOJ271lLVr3d1RhxcMbRGN1bfP70+1NxV0gZF5AAsD+XIwfvVYYqFvC+EAjzk77fiH7UvtaEDVyDkqM/+4c960GkvMikuACP5dv8AN650DKbZdk52LEAqPEBEY9ATWU020y1KlQo1q/DgA8s465In6f4KH4frGCFcAhiBI5Z/6iDJ9e9NOOaTl5GElSIBPXc4M+flSxlK2yzDmTmiCJjH1B3zXNB1ryR0zzopljFXhcowzsAQNsjIYefpQj8MbmiM/Zu0x186tt3A0cpBH8rnb+h+npXYvs3L+ET1joDg+c10TaTVmMU3YkAKk4lYPgPXPTvmaN0hhuYEsJkgzziDnzYee9XajTcx8ME5PLtsSCw7ZqgadhDDy2OcGcxvmmm0S42OdfcVy1xSCPAZHcBZHqCT9Kp0entkubrMRPMAWkAH+owMzS0amQeY8rEQWGzf1j1jbP1qDUlXRCIIGcgKwnl+I4jYevatNxFNGntMmDbiN1CmSIMcw75FbDhvtNbcDmlTtPQkYMEedYrUC3dbTlCQACIGNuUwaPs3ACwA2Yj5Tj60AabiHF1JgOIA6ZJ+QzSHilprjFWMqwhTEQc/PelfENaxXksk23JgHlwSOmRBzTa3q5tgxzMBI6TtPUwJkxJok6wgX3C//wCP7PIt1ZMkgwfnn9PlWvr5tc4s2nugg7+IfPJB8pmvoPD9ULttbi7MJ/cfWiXuTH2CKlSpUlEqVKlAEqVKlAHwy1rdRbw0sOzAMPvmpb19pvitcjTvaJU/+lsGrbfH7DfEeQ/7sffaiQlm4JUqwPnXF4uvD1RtHZs0pcOj3Ta1h8F8Efy3hB9OarddqecD31lhGz2vEM+mw237UFe4KPwkj/O1D/6a9a+BvoY+o2+1NdVCWJE+BJZiMOHe4DkreUkqRBERV+q0gJDcoOfiXNKtPeuuGlFYA5DKI89utWDVKpJ5HtnryNzA/wDSem9dMFHb5eDCUm35uTP+zGnDMwcGVjcZBYZkb9RTy0tu3yoWB5cLymSBHLnt1qi3dtgPc8LE5f8ACx9QTBwOlF8N0LXVDAraUjKooEz3PxH60wDH03vk5TPIw6jOCCO/YfWk3GtC/PzMMILggSZVh4Yjc42x5VW/vbJ8POoBMbMpzE9Rkd6ZaX2hfa6gcdweUinYjO39KZZoKvzNy8kKSsqFyNxncd6ZafXai0fctF5WE8pMGJgEkYmQKE4U5F7luElJ8Jb8IP8ANvI261p72gAbmVwc7k4wSYB2+L0iYpoDiz7UWbk27hNm7sVuYAP9W1EafXBLZt3BdRZ5heReZR2PhMx5xSLifCCxusU5ixBErIwAp3x3NB/6F7Jc6d3QJJIklSPHI5QcxAHzoE0bviZS7ZtG06uB1VpBgfY+VLb1hv8ATsux94Dn06d6SaLizWyVuWczJa0MncSQM5jtWkdg9pwe48j8/Oubb8fd7o23/C2i7g3Bw08+8iJru3pzviMj8xt1FMuE2+VmE4BgCf8AOxrw2vwdzGfMxT6jmP5HovEhKQyOW/CViBv8TGeXdhkdauRwwzkDqPw7/NfnU4hpoS4ZAdNs7ZQR9zmldhnuqxhlMRzjBHXp8Q9a2XBleQ/U6A7gdJkDpvkZB+VK207L4pwOmYI322Hz6imFh4Vd4AEEdu7LuPUUQlzmkYiJMYHSD50cD5AuF8RKEADEzyHG4API3n2PbpT21xO29+QI5hDA4IMCMfb5VntTw89No5pzETE+R9KHF4jDT6jeN4/3D+21OMhOJsb+lUXkYAczCAOkgjLeQjenFu2ICBgzJvtj1HQeVZv2e1yeBCADJCmfCZjAMyhMDB+RNNbasNUGLHlJyCMjwgQCNwd896DPuLWtLfeDc92Vn4lBX4oAkmJ6D51u/ZNHWz7t+UhDCsv4gc5HQiawV7RFr122QCrE/ITP+CvoHswgWzyiYWBkydh1O9O28BgcVKlSgZK8mvalAHk1KkVKAPjSW9Le+FrTf0sJ+m9C3/Ze1PMkoe6kj8iK+am1zfDyz2DAk+g3otOIX7JhLt1cAxzGBORiSDiK5P8AGccwlR2eNF3uSf4Ny+g1Nv8A5d2R2YA/lBP1rgcZvJi7aBjqp/QwPuaVcC9ptQ961bdkdXIBPL4gN91jP1rbvZB3rLUnOGJpMuOnF5jaE/D/AGnRQQ1twCcnlJ6bSsj5zR9viGnugkEH0g/cUw4XashCh5PiJgxVWu9lNPc8XJB6MuD9a9DSzBUuxw6mJOzG3dIW1NyZ5J8BI3GNppnxPiYA90nhUCGdR4pH8s4A6T1zEVnOL2rli66q7MqkqJPigdObehhruZYYlY6EftWakqdcmlZV4GiaiQV5yw8sfUEk1CT0M0oTUodmH5fnFWPdPf8Aas/Ea9SLemvpYcdSTgj60w0xvqJQsFPQCR81pUoz+U7D1oizqoI8bA9RiPKD/atbozpjTRcRZOuft/6TijhxNCGLqo/pxMyDj596zxuDoa4XVZjr5fvTsQ94JqQ7MwQ4w5MCJ5iIBzAk58qdai4y2rp6gAis7wvRXA0qSs7lT+Y70Y2nuqbjrdeQAYJkdZHKcRioxvX7H9LNLw0Q17+s/m1CtduLcyJXnwe2aVaTjzISGtsCYnlyCfQwRuetMDq1uSUb1U4I65G/zFT1Gar3HpVG7LjaFxrybhjH15Iz617Y0fJauAbQRv1GCPkQRXuiBR4YEZBEkHAjr12o7l/hXB/uuj/vJ/Wtvpf7IXqRmNXw8tdtlG5ZVeYdoA29aNt2I94pgkbn5HO1FaW1zG3kjw7dPCJ/eujam9dWek/aazlxH+9jSPMv73Elm5AAyYGCJn1K779RPpXLW0uCRAEnvEiMjsN8irjw9XuW25iCUyAeoJg/52qjVfw35eU+In4RIwc8wkg7/wB6qOUiXhsa8A0gtmYzzATnYgyPrifKn120ebm6Y65xIMfUUl4eYWZG6nfzI6/Km2ouK0EGWAxA+dCZk1ko4uGFt2TDhSQY7QT9gaJ03HX07WdmtPh5wR15x3PlVd1mcQEOcZ8x2pTx5LlmwhJWUIE5yT9RJg4qogrN3rPazTW1Ri8+8+ELk9Nx03jNC6z20tLb94qOwiei/mZ+1fNOGIXvMxkB/FEyJiD0xBE/Sn+gsJyPbxOQw6jm6eQg0SdcFqPubfgPtPa1SKUkORlDuIiYJwwz0prLnoB9/wBq+Qez2tuWrRy1sq6sCV6HBjmEf2Y19M4Dxpbw5STzrg+EgGOo6dR9+lPuSM/cnq7fKP2qVbUp2B+SEa4pkKJgwR546k17qr7sxLKYJkKenTwmMbfPqDW6On0lza4n1j864/8A61bOUYfIj9K4l1nujr/xfZmd9n73Pq9PAgKOX6B2k/M19QVsVnOFcAFu4HOSNjGROPyrR80da5uo1VqStHRo6TgqYXoblpl5WKEyZBj9av8A9Ag+GV/pJFUaRrTKFJQnMjHerzoE/DK/0kj8q9XSXkX4PN1PWzF8V0wBuc3jhjkwCSCcmsfb4xaI8dsj0II+8Vt+LGLbyZ+LJ64NfONF7sDmcknooEie7ZEgdpzXDo6cZKTku53u3OMU0sd+BoblhsBwPJgR/wDdivV4cN7ZA80P7UDcYslw++LiJiI3ZRs2BgnY0GmmMF1aOXBzB6AHHT9jWy0n2kZ60oRlVX/r+G0NjYupseb7H7V6L/8AMjL/AN35Z+1AJq76Lzc5KzAJhgTnEnPSr7fGm/EinzEr+eKUoanDSZMXDlWgq04MFTOc9PqDB+1HWFGFDZJgdMmlja6y4hlZesxPzxmjrOhfntqjmMEE+ZEfmKcJKOGqFOMpZWR6tg2VukANyQzCJnB75GZO/WqtL7StnmDJ0KsvOnpPxD770w1HBtTbVzbuKykSysuDAztk1m7HFAGK3FIbIICiJncZ2+VbPmjFcWaTT8UtHJtjEf8ALaR/6Ghh9KK1dmxeypUnGD4WG2CDBNZ2xbsOrMCVAjJEZOBLAV3e07qo5H5x2Ylh8t4+1S4pjTpj/U6RrNy2bdxgmTymCpysCDsMk47VYNeykg3Ry+8AIQCDzEF2xJ5Rv9aR8QZ7KA3LSsJgFe58mkd+gqanWhCFe4/LyIeRT15F5gRuc7zVkqjcabdCAWGRKjGxGZjyqjWXitwnkG2JIE+X9q+cHjzof4dxwoPhBxE7wJx6AxT3Ue1jm3aF2wSw/HO481iSc7edKrpewLlsdaOwzFDKgiQCBn8R6+ldixLrktDwcx0H2xSrgPtXacnmU2wGnuMg79Rv2in2kvo5LIVImcEeYO3rTiq2ob5bK9PplXmgd/PZh0PqK91Vu4pvPaYF2VYAEbcu42J5ZyK6974nXtzn68p/Q17q76jmlgJTqRvBx+VZxIn6hlZu+FScYzy5g+XWl3FtdbvWPDc5vGpHhIB5SDgkRgA/eiLJBEAwfoSOhg7jzpToiGsPyqqhXYQoxgnp5yKpCQLreHlWZkMT0Ox9ar0Wv8Q5yVYZIJOcESP5hn1EdaaKn8bAJ5oM9hgR2/EKV6nT+8ABUKYkcuSCDB9NxQjZop4mj2rpKFnDjm5SCQQTEDoRtg/KtL7E8YT38lviwR26SZ3GB5jM9yp0Wmdrf8Q83LjA6EZ9P7VRa4Z4w6ZxzYJkxuZnfbO+Ka5JZ9m5q8r5/oOPuiBbYwAAebJkAA9fKpVOiaPkdp7DEggqZiO/pV6aa3IAZlJz/kCm2i4WqlGZYYsYnvmPTpVmr4UoNkfiRAuNp6xTenjIlPIAlq4oPu79z0k/vWu4UW90oduZoyTEmk9jSwCa0FhfDFeb1UUkqO/pm3djXS2rLIohDjO012eGW+gK+asRXlvRWyB4F27CvG4cn4eZT3ViP1r044isHDKtxjOI6uyRyPcKkkic5gwZIpUeB2Xyl1T8wT+9H8btpzLzCfCfud/tSV9FbP4SPSvN09F7bUmjsnqpOmrOr/so3QA+h/vFAXfZ66sgBgDvHWM1aLTqf4dwjt4m+8USmu1S7XJ9c/mK0rXXDsz3aMuVQpvaG6E5DlQZgg4Odo9TQ7o4CjlwvZt8zkVpV4zqJhktsO5x+Rqw8Un49MD5q39qrxNZcxDZpPhmcv3UZmY2+XwwABj4Yz2IORGIxW24fZHNaJEjkXETOU6Uqt6vSlhNq4pnGAfyNaeyhF1OUDbE46r2rLU1XKUU1WTbS01GMmneBzdS1BiUMYGVn5HBrEa3TL74OxEB3BMevbtX0C+7wwKAiDlWB+xisB7UWgz6e1ElmdjnlxO3qa7ZVv8A0ccb2V9yr/Xo7FVRjbYx4QO2wOM9euwrrT8KRoNq4QrAkGd/Ll8oMz2ovQcPVy0DAPKqkx4TMsJAhus9zVnA05bkHJlpPcjE4ESQVnM49aW5D2sp1WhdEDe9F62uSuDtsBGJ6VnrlwOzMzQ7GTzAqc9p37VveJWOa14rUmBBRhMkiACeWCTSG7w+Vz71QcQ9v3mQSCDyc0QQRmNjVSIRlrWn3/8AP0rjUOzGJbHmaerwlS0IbZ6xbcqcdOUzH22oTVcLHN4hdBEYbOCYwRvSbooJ4D/BJF1CFYAnmnO8GQDH336VoUWzc/iW25HEQ3blP8yyAI7xtVhsW1gLdCz0fE/Jt/p1rnUcKnxe7U/7rZIP2ofILiwzRW7kkl1dSNyATmRh13zFd3iokllBO8kAjEbmkLaZldYa5B3DKCY6y0yaq9oNKrhLkjMqD35Ykz6mlREvc0Ou1Nq6V8QLKsShkjc7qZjertDpwLNyHmST03gZMdfX96xvAuGK7kXCeVTy4/mORmK2mkS1bmGBJEEsxJ+sUqCOSyz8KsP5Bt/05+1V3tOCzYjmDCRsfhMnqDk9aXcMvGORXBI5vCwzufCGxGM7V63GW95yC0S09WwJA6geQ+tM1sJS69tUhQQ8BxMQCDkehozhj2yPASCMZkGQTzb/AC2xSrRcUS8RbAKuJlSMeERg+tFHTAlCRkMT9iD9RR3EwvUmHbBz2AI2Hn3qV2Q34Wx5ifv1qVdAKk0NkNIMmQfiJmNpzVHFNIvgfY86qMnaTAE7yBSrV+zrOZKHyhtp7EH0rrh3s0y3UYi6QG5suxEicwSac9ZU1RjGGeRxdtwD6j8xRgQRMCqb65A68wx5Zz9qv5a83qvpR6PTcNjZdBageAfLFcNw1QPCXX0Y1P8AhdvsR6Mf3rx+HAAw9wQJHjP616b9JwdzDcfch18Jbw7j1NKjqB/Ka2V6xNvmrL37Wdq5NB+RI11vWwI6tQNuu5mfTf8ASrUvDBq1tPgGKIFkQMDYVsZAty4sAhgT1UBpGMZiPoa85njCt9DH3otV8WMVTeuhY52MsYG5oA709ksUZv8AMGtNbWbiiSMdIxle9J9KohPU/rTjw845hIgTifxLHrmuPX+aju0PlM0N60wUxcO3UA/kBXzr2qVua2wPLcUkq8GBmcbZnb0re3xZgyAPkV/asrxTQoeSQYI2BwPODXbqPznLFXGvuZ5OLaoCGZLgAIli05id+YU59m+JG9c5mthCDBKH4sEQYUd5mk+q4es+HH+H9q1fs9oltaacTPNJ9e/pWcdSMsDcWkW8Qce5cW3cPyErPN8USI5h3E4pPwjjV5EAuu3MpMQilSp/mIAaeY807+c7unvRLH4Qsk+Qkz+dZm37WW88wf5opH2P+RUdL1HjXiqJnGhknF/faq1b5eZQxYXF5gB4WUjlYmFiNiMyepo7jNnxbkeDoJ2ae1KLftBpwZDcrKOafdsMeonp+dF2eMpqDKODCkSNuuYI7iuqSwTEdaHRpcDB/H+KHUYwBjAoTUaNDcYIl1WXlk2mgfCIlZHY4g7VV/xo2+SG5hysSCsHwrzATA7djTDR6sOvOsg3AGwJ6QBt0pUCYKqOoYs7t250yBAweUAjM71Sltbli3zAeEsR5eLI+kUaSeZgS5JJIyAepjJ6AjftSPhXELhW4gQj3ZK5OcwZwP8Abt50kuwSDeHaG1b1Dxfd05c4zzTyxEHYwZoK9pXuMWtnwEFhzDJ7yFiCM0z0pPPekTHPyjaYyJIpHc9qf9Oga5aQKSAAvjgtzNG+PhNOVWioacpJyXYJtcIZhIKgidmgk4xILBu47ZrPcZ1tyxc5bhuFh2aBB2iN60CcVF2018JCqZ5SOhAzExP7ms7xfUPduQbY5SvhKr41jaPEJGdjO9JpDjks4Pxa8rB7nMUIw2GaDiAWB+h7VstFxhXGJJ3ClSpzvJPhP1FYbg97mvW0KkKT8UEEwYKmcHPn0rbPqBai2OfEnCggqAcbfFMZOCKEgS7Bn+ttAkNcQEGCCQDjB386lI9Vp1uNzMyAnuwB3PSalXtXuTkIfXD+RvlyfeVq+y4usqQ6iDORnMjbEiO3UViT7uQ/KZG8sx5iBAnMdKYex/8A8YCJCcjNylmaDgdST1rnlF1bKhN3ya++EDqqqQZMmcdWIj1NEBJO5zVN6C6kHcn7A12EJIAYgkjOMVx9R64/3udeg/I7GR0oO1y5/wC4f1ri5pDymLtzb+aauVZAI6dq5YQpYnEV6LeDiSyIbusVF5WYehNIburQnDT9KXe0it78kKz+FdpxjOwNOOA8LsvbVrk85A5lMwoPaDMjv9q5tJVCLRrqK5srfVWxb5iyiDiTE1BqLZ2YH0NKPbTh6WwAqu69N5Eb7b9DQl5fcW0gfGJEzjCz+ddBiaG24LQO9J+MKfegtIAG0eZg7xJAJ9Kq0GvIMFgwjoTKkjEx1+oihV1BLAuVYAg8qyAc7HAj5UJZE+DY6CDbtR59I704QkXFgSY2+a1meAa4MFtgQU+cg81aVJ94sGDGMT1WuPqPnRO7p/lP9/wNDeuSf4RjvzLWL9tb7o1kozLIaQDHVY2rbXRd/nB/6P71jPblZ9x6N/8AjXZL1fo5E/KINJcvXGgXGnz/AL19E068tkL2UT599qyvs9pYYHy/ethb+D/ppxgkm0S5PgVaqyg01yEefdvkBomDnGK+QoXCh5EFuXzmJ27V9pa07WGCsuUIjl7g4nmr5f7I8NsXLvLqi4TlLKFMFmB5Yn6/SnSoWW6LuBrzXbqNsdO8nf8AADt8j9KcexKBQ4XERnPZu9X2OBKt83dMXax7l0bngOp5HUAgRM+HMdap9iXkuYgwMek5M+tD9I+HQZxV+U8wPMygDmJEQZGR6MRvS5bbPftSwAKKIUkDYjYdK0XG7fNZaHUnGBvuPOlFu0oGmb8WUONwGYAgkTQyWMODBxcdGYMo25mPLuuZ+tGJFoagwDkGObBkd4rjhq8pmegkwevlv2ozUWf+aSVghGJOBEwZHTE0ovFjkqdHHD7g96T0YT9U5qy/HtCo0lwY8F8kbdAVG/rWi0Vtg9vmIMqgkbE8vISPnWX9sOOG217TFBBbmmd9mBEf5tVumCC/ZpQdNfTB5QfsSPTpXnFtMj2UiOVrcD1BTv5g/SveEuoVgqwblkbdWAkn1moLZewiqp5kLGG8yxAHfcVIzMaqwRylZyo7xmQIj0rSarV6gXOa3dYAqSAYMGZjxDy+1ZRtVetXDZDk5Cx2yDGfp6CtvwyyLgDMQIwNs478/n/ak0TKSjyD2BcIl+Viczj/AAVKrvlQfAMdQGUwdiJJztPzqVdoYjtfD6KM+tPfY4fxfMIM+sY+1IxbPiycKo6b5p97GW4uOTkwBUz9IQ5NbcUBkA7Mfyq1XQcvjUNvkj12ri98a/0t+lC6fQg3VON+w/auLUcfGSkjrgpeFgLb3X89r5AftXBuWRMunyA/PkpmOHL3P2/aqtbolW25BO3f9q7p4i7OWOXSPm3tQ49+8QQQqgkA7jET1/amek4laQshdQQ0QSJ6ClfGrVx710KcBlPzCjP3H9oynu2WBckgkANPmSP3rHSrajfVa/Y49sdQty3bZHjxMARBkiN80q1eoY+7S43N2GYExPzwKZ6WyrKoIxE/lSzjacty2FXbaNulVutmPCJZtsHbweGJEDJAAHMT1jvXepshAGClVP3O+xM/pirNfojbCt1bBg+Q/avOO6chkIByI+earhiStUM/Za1/FD9GEecxP61sGvAMo5STEyDGJURjO+ZrLexyeBT/ALj+RrVD/mL6H81ri138VHZoL4bQf7+5/Ifmzf8A6Vlfa/VqRYa4VSS2Cf6e4Fbs3MV8k9tdWLywjB1QhhCkNzGVIAInlAr0GnZxbkkPOGca06ss3rY/6h2NO7fFCR4ApWMHJn4M43HiH0r4yLZG4I9RX0zgr/8A+azmPABvueW3vUTk4wb9hxjulQJqeIahCbpZbaLAgKP4jETAB3E4JnEdTT+1wa1fQ6oIovMpCwTykfDLDEkgR6d6BhYIYSJ5oIB6g4Ed81obEIOXAELA6dtzvWej1fj6dONNf9NJaL05c3ZVwLhXurRN/wATseYwYC4gKoGDjqZrH6ArpNQ65NsjwFjkqcgmBvgj5U+9oNVcaBbJEScHB8iPSkvErRvWEdB4kIx5GQR8jFaEsc3rdu6ORWcBpDfEogDMTgmYrM6i2qhVMkW3KzAMkGY37Hr2FE29bdNsk+FlUFInck80nvy+lc3ngsEaFJlI7RmZE70NoNmOQi9eRLaMqgl+YsJ2gMQPL/xVdriqygVIVlnwDIbn2nHSaFuXhIRpkopY7wV5uZvRpFLhxBvCsSoHh5Qc7Zx6DaiOByq+TRtxQJyBS48Q8JML4fiMTBPMOvr1oD2ysi+VZWUDmxkE5Xrt1X70MUu3OU8gAnmJYDBMzhiO8/KmXF9C5Q81zs0QBsRsBH3qo/ciddj2xohbKMboHKIGQPzohtSJlSzE9pj5TAoPQKsrCySYJP7UwckG4AdtqHyCMNdsAasmOVfegHmkwWBMnPfO9NNIdQAArlsbqSPXcV5rNPNx2PVlbb+WYrRcLwoJOaTpkuNiXT8PveIsrMSZkk9h5VK2lq9jJNSgW37GA0ykq7FsYb7CB9zWq9j7YgtmSY+Qx+lZMapAqgc3KcRjp3rR+znHbCyGYW9oB+fYQKl5ZaNbdHjPkn617oj/ABF/zoap0uqS6WZGDDlAkepJ/MVZb4ct5gjFgDJlWKkQCRBH5VxTV9Qr90dsHWgxw10DcgfOh+I3P4TR1H6ikXEvZBwQRqW5BJMpLHylWAb6Vzo+AOqhhqLpBAPu+VVU7fEMkfWvW1oaex7XmvY83SnLcrWBLd0oL3CTAL9TGwXy8qy3FSA98KQYRYzPVNu9fStR7N2HE3AJmSRCk+pzNWWuE6RAPCPCeYSSYOM/YfSuPThtSN5u3gwulKBVJYjw9Ad8eXrQetsW3ccodm79fqTAr6JqNPpCpU21iZMYznMzPWspq+BWzcZhfKrJKoqyVHbmJz61W1JizQLq0e6qJbtsTIIx0iJ9M5o/iHA9VcK+ADlIYGRDH+XJEetDf8Ksjrdb1aPyFMrGtuqi21ZlVRCgHIHrEn51WBUEcA4DdsgB+XlBJme42iIwSevSi+MakWALh8cAjkQgtnbG29KzL/E3N6k10tsf4KxnpxlLczaGpKCpDy5x1Cvhk/b86+f6fhzBpfYTmB+9aY2Z2oXUam2nxOo8uv5zW/iSSpGLirsHXQ24yJHmf0EVcLIiACAPMx9JxVA4pb/Ajv8A0rA+pip/q7pwtpV82afsBUlpl4Q9z5ZP6mndq+bgTm3AA37Gs37q8fiukeSKF++TROgVrYbky0YLkt+Z29KlJLCG3ZodRb5AWblHRd5J8v7VmLPEbSowdoVyw8cGYx0MRJ6xtVScWe5cFspbU8ssVBBJxjJiJNc6nSIpyic0/wAoO+d49auqITtYF/u7zMF+GIGDP5n8qtThL/jdRmcCfsTH2pqhwB6/aqHTeewn1pgVjRW4Wcxt0gDyEbVZp15Y5VAzG2fmTVlm34fTH1opbXhH9c0Ayu4CRHn/AJ+VEcYYm2o/2/tXt1BXOtPwjyp0Lli/QWSCD50Zq7nxMK9td4P0rjUjBpDEerksTmn/AA1fABSZgT8hTfhi432oAcLHapXAuEd6lADJeFaNNtPpxG0qD+dXLqbKbe7XyVF/astnqTXQC95qdwKKNJc42g6k+lE8I4mLl0KAdiZrJc6ir9Bxb3Le8VC5gjlBjf5GnF5BrBvtYcAUk45dK2pUwZFKdT7bFgAujvFu0qB/6iZ+1B3uMXbqH3tpLKzIm4CfniK0lwZpZKnuMd2P1rgW53mgrnFLK/8AzQf6ZP5A0MeOAyLdt2j5fuawo2saMK6jy+1Kbms1LDwqlv8AqzH3/Sq20t5vjvt6II/KKdCsb3b6qJZgB1kx+dB3eL2RMHm8lE/ligl4XbHxSx/3N+1EWrar8IA9FH/mmkFnS8VZh4LLT3YwP8+dT32pb8VtPJV5j/3SKusDORPqf0FGhYjp6Um6Gk2LzwlnH8S47DtzQPSBUXQW0xyDHlNPVQRJoDXfC3lVEgiAHYfn+tHWlMRSyzcimtlpFMGUsIJoQ34P50wbJNJeK3eUsfLFKMUOUmzPvqmtXVuiSA0N+30/KtPqbnM47Y+lZx0LWCgXLNJJ6Qad6S1CoJkKoE94qpcmcE0hiR+deXkk+teh66tikWepbgV7dbKirGbFUsfEKBM91DVZdJIBqm+Jru38NAiXLuK8IkV01vG9d218/wAqLKAWsA9AKO0iQNhXhWrFNAF1SoMVKAEfBvEpY5bOTk796KfMzn1r2pWZR0vwj5/pR+hG9SpTQnwZ32n1Lq0K7AY2JHWkU8xE5g9c15Uq5CHXB7Stz8wBjaRMelG3jmK9qVIHqbiqdSc1KlDA4r19qlSgCzTHI9aZt0qVKifJpAt6VRrvgP8AnWpUrUz7ilKcabapUoBkO9IPaUeBvSpUpgC8NE6dScmN6baUeAelSpSEgy119KsG1SpQMlzc+n7VUNx61KlAmeP8VXafY1KlAiw/AaibVKlSUjwV3aqVKoC1TvUqVKAP/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bg-BG"/>
          </a:p>
        </p:txBody>
      </p:sp>
      <p:sp>
        <p:nvSpPr>
          <p:cNvPr id="34820" name="AutoShape 4" descr="data:image/jpeg;base64,/9j/4AAQSkZJRgABAQAAAQABAAD/2wCEAAkGBxQTEhQTExQWFhUXGSAYFxgWGBwcHBkdHSAaGhoZFxsZHSggGBwlHBwYITEhJSkrLi4uGiAzODMsNygtLisBCgoKDg0OGxAQGywmHCQsLywsLCwsLCwsLCwsLCwsLCwsLCwsLCwsLCwsLCwsLCwsLCwsLCwsLCwsLCwsLCwsLP/AABEIAMIBBAMBIgACEQEDEQH/xAAcAAACAwEBAQEAAAAAAAAAAAAEBQADBgIBBwj/xABDEAACAQMCBAMGBAUCBQIGAwABAhEAAyEEMQUSQVEiYXEGEzKBkaFCscHRI1Jy4fAUYhUzgqLxkpM0Q1OywtIHFiT/xAAZAQADAQEBAAAAAAAAAAAAAAAAAQIDBAX/xAAsEQACAgEDAgQGAgMAAAAAAAAAAQIRIQMSMQRBEyIyUSMzQmFxgcHwFJGh/9oADAMBAAIRAxEAPwBneuctxgrEHm+v+ec1413/AOosSd1AH22NW6m0GcYyWoni9tgtvl6Az9v71q4exnd8lXDtMomGBmB2O43FHcZ/5LecfcihOF6XnAc4IYbdd/7fSieOqfdQBMkfvWOtag79jbSrcjNEd/rTq3ZlbQBPNyLn/u6GRSJ8Dr6GtAFKtbBWcLBjbAme1cXRrLOvquEZrjI8V4ziWP3NOdJetWraMTIKyG/CNpJJxsdjk9Ky3HNSAlzfmYGPOd9t6Z8F0yNofePLMqEqpnlVfEAQNpMb+Vb9PB5/JjrSWPwaDh2oI0gYNl7xgkTkiIP0jP1oLVaLnPOrQ/lsfPtmPL9Kv03Ouhsxyljcad4OXxnPQULpLizA/hmfgPwn+n+X8q6NTkxhjIu1Nkr8eP8AcBEHoPQ53qkk55uojmXr2mtBftyQpiCDIMbdx6mhLnCtuRjBPwzt5VlTRraZQNXIC3AOXlwwJLSOx/f5RQ7aQcyNy+9ScdCN98ev9671ela25UGGjIIwZ6/pil9wtzhQCIEETO56R2g/Wq3EbQ+xqms3Jtzy4JtkdQADPlv4s7Vt9NqFu21LA+INAnG8mRtOMH171h01gK8t4GRA5h8Uz5dhG+fPpTzQ8W92VS7lFkC4Bt0i4BsfOPUDemmIZaDQJDHOZj5Ejb5VqfZLV89nln4Dj+k5X7Y+VIOGkcimZBLER/UxxQF3jD6SbqiQI517rI2881pyS1R9LqVleHe3WnuG2pDqXPL4gIB6SZ61qZqAPalLU4pOo9wFPw8xbp0x/nlTKigJUqVKAJUqVKAJUqVKAJUqVKAJUqVKAJUqVKAPjeg4ij3ba9YJ9YHlTXjV8A8vUJgepNIeF8JFu6LqMXtgGIHNExvy5mOkUD7bal2dioJt8qiQMAjJk9DPStt9sz2tG24UsWl+Z/z61OIsYEd/0qn2fSNNaH+wfoP0rriDfD865+qfkZrpLzIW31VtxB9P8Bp8ML6D8hSdm6ET6Ufc1ilWAOQp8pgdO9cvR8M11s0YS1pReuLY5uXnJUGJIAVsxPSKdnTCzZuWrTBkFoiS0mQPFkCJmMbD50j0Qi+G5VbDEhm5AcRljgAc1aDW3kOmmVkyFW0TyknBg7svnEGK6umlUX97I6lW0GXSw0ljlH4mJB9X/ehbDc8SmD3PkDg7jB69qZ29UlvT2VYeEr9B/h3q3S6q0q8zMoXaSQBjG/yrSVWZozul0pW+zK3NIIhjPX4RnpJ2q7nBJ5TDfyPgfIxj8q64XctvdCF0DMMAkQ2Rt3+VcXtQCStxdsfQ9DuKw0m5Rtm2pSdIvuKjyjA425hkeY7jPSgBoAricqYAA9Wmi9ODgIwYdFfp25TSs603rypBVVKkSJImeaR2xVSSErLOI6UqQobmETnf5Hyj5ULZcoYHUyy9Y7Z3FOLiAkK/iHRuo/8AFC6nQA5HjA6r8S1O7zNIrbhWWcK4gyR7sgH4jaM8u8eE/gJ+/nVfvyVe3yllIhhB5gCCNs7dxj6UvvWTE5I7gZ9GjcURZ1vVz3IdcFRGwj5iDWiZDRQwKhPBCsIlQYBBjI3HTI+9bfRe15SwVvBmuWwMQPGAQJ3ywxI3OMVmxqpAVsifC46zBhh+E/b0pVd4e9y+wLSoY8qjtJAycCtOTPg0Se2d0aj3i2uUEQVJJMDGZ6+ROYrccP8AbKxctl8gjJWCTEgErG8dRgjttXyXSEi57t1OWCsIjuFJGw79jHSi9VYe03Mon0EzHePzH9qdWI+5q0gHvXtZn2W9pVvrbRlZXiDMRI6AzJJGYitNWbVFEqVKVcc40mnXJJY/CqjmM9JA6UBY1qUu4NxZdQhdAywYIYQeh/WmNHAEqVKlAEqVKlAEqVKlAH54i7aBZZ8FpTIOSxMEllpj/wAbcMVcB+V1tgsMksJgMuRv1NNH/wBO88yvZdgBJUr8ORt8X06Vy/Cgzyro/wDFDwdxCwIK5wanKLwTSe0tvAh+0AqwHLvBME5o19al6CjiRjlPhJ+R3PpSng/BuRwWQqRbfcgiWeSAd/r5UL7Q6Fk90bZIPiM+nLH0qNRJwe7gcE92B6rtICiTO1U6hgqtAIYI8LnJI67EdMkUm4dxHVFgheYUmSAdumQT96Yf8bPw3UDDy6fI7fIip0YqMcFTbumZRL4uHmkQAu+0B1Yqwg5hTgflTPX6wsyKLRlpKiIBjJPIMn/q3PSgrxshmdXLhscnK2SScNO4AG8/OrLTX3hQVsofhVQCWgFt9thOeatYqiJOw/R8d1CWovaYta/CQASgxggYAGMeGKJ1hs3rVtrZkBg+cHscbxiJoLinD3sKbi6hxAyWE7xnGdzttVen4zdVeTVWuZAcXLUD5lev2q7Ioa+0WhD2tKCy2ww5S7CQCACoPYb7VToNHf5FaQ9oifGSY6eFt4nvPypgOJ271lLVr3d1RhxcMbRGN1bfP70+1NxV0gZF5AAsD+XIwfvVYYqFvC+EAjzk77fiH7UvtaEDVyDkqM/+4c960GkvMikuACP5dv8AN650DKbZdk52LEAqPEBEY9ATWU020y1KlQo1q/DgA8s465In6f4KH4frGCFcAhiBI5Z/6iDJ9e9NOOaTl5GElSIBPXc4M+flSxlK2yzDmTmiCJjH1B3zXNB1ryR0zzopljFXhcowzsAQNsjIYefpQj8MbmiM/Zu0x186tt3A0cpBH8rnb+h+npXYvs3L+ET1joDg+c10TaTVmMU3YkAKk4lYPgPXPTvmaN0hhuYEsJkgzziDnzYee9XajTcx8ME5PLtsSCw7ZqgadhDDy2OcGcxvmmm0S42OdfcVy1xSCPAZHcBZHqCT9Kp0entkubrMRPMAWkAH+owMzS0amQeY8rEQWGzf1j1jbP1qDUlXRCIIGcgKwnl+I4jYevatNxFNGntMmDbiN1CmSIMcw75FbDhvtNbcDmlTtPQkYMEedYrUC3dbTlCQACIGNuUwaPs3ACwA2Yj5Tj60AabiHF1JgOIA6ZJ+QzSHilprjFWMqwhTEQc/PelfENaxXksk23JgHlwSOmRBzTa3q5tgxzMBI6TtPUwJkxJok6wgX3C//wCP7PIt1ZMkgwfnn9PlWvr5tc4s2nugg7+IfPJB8pmvoPD9ULttbi7MJ/cfWiXuTH2CKlSpUlEqVKlAEqVKlAHwy1rdRbw0sOzAMPvmpb19pvitcjTvaJU/+lsGrbfH7DfEeQ/7sffaiQlm4JUqwPnXF4uvD1RtHZs0pcOj3Ta1h8F8Efy3hB9OarddqecD31lhGz2vEM+mw237UFe4KPwkj/O1D/6a9a+BvoY+o2+1NdVCWJE+BJZiMOHe4DkreUkqRBERV+q0gJDcoOfiXNKtPeuuGlFYA5DKI89utWDVKpJ5HtnryNzA/wDSem9dMFHb5eDCUm35uTP+zGnDMwcGVjcZBYZkb9RTy0tu3yoWB5cLymSBHLnt1qi3dtgPc8LE5f8ACx9QTBwOlF8N0LXVDAraUjKooEz3PxH60wDH03vk5TPIw6jOCCO/YfWk3GtC/PzMMILggSZVh4Yjc42x5VW/vbJ8POoBMbMpzE9Rkd6ZaX2hfa6gcdweUinYjO39KZZoKvzNy8kKSsqFyNxncd6ZafXai0fctF5WE8pMGJgEkYmQKE4U5F7luElJ8Jb8IP8ANvI261p72gAbmVwc7k4wSYB2+L0iYpoDiz7UWbk27hNm7sVuYAP9W1EafXBLZt3BdRZ5heReZR2PhMx5xSLifCCxusU5ixBErIwAp3x3NB/6F7Jc6d3QJJIklSPHI5QcxAHzoE0bviZS7ZtG06uB1VpBgfY+VLb1hv8ATsux94Dn06d6SaLizWyVuWczJa0MncSQM5jtWkdg9pwe48j8/Oubb8fd7o23/C2i7g3Bw08+8iJru3pzviMj8xt1FMuE2+VmE4BgCf8AOxrw2vwdzGfMxT6jmP5HovEhKQyOW/CViBv8TGeXdhkdauRwwzkDqPw7/NfnU4hpoS4ZAdNs7ZQR9zmldhnuqxhlMRzjBHXp8Q9a2XBleQ/U6A7gdJkDpvkZB+VK207L4pwOmYI322Hz6imFh4Vd4AEEdu7LuPUUQlzmkYiJMYHSD50cD5AuF8RKEADEzyHG4API3n2PbpT21xO29+QI5hDA4IMCMfb5VntTw89No5pzETE+R9KHF4jDT6jeN4/3D+21OMhOJsb+lUXkYAczCAOkgjLeQjenFu2ICBgzJvtj1HQeVZv2e1yeBCADJCmfCZjAMyhMDB+RNNbasNUGLHlJyCMjwgQCNwd896DPuLWtLfeDc92Vn4lBX4oAkmJ6D51u/ZNHWz7t+UhDCsv4gc5HQiawV7RFr122QCrE/ITP+CvoHswgWzyiYWBkydh1O9O28BgcVKlSgZK8mvalAHk1KkVKAPjSW9Le+FrTf0sJ+m9C3/Ze1PMkoe6kj8iK+am1zfDyz2DAk+g3otOIX7JhLt1cAxzGBORiSDiK5P8AGccwlR2eNF3uSf4Ny+g1Nv8A5d2R2YA/lBP1rgcZvJi7aBjqp/QwPuaVcC9ptQ961bdkdXIBPL4gN91jP1rbvZB3rLUnOGJpMuOnF5jaE/D/AGnRQQ1twCcnlJ6bSsj5zR9viGnugkEH0g/cUw4XashCh5PiJgxVWu9lNPc8XJB6MuD9a9DSzBUuxw6mJOzG3dIW1NyZ5J8BI3GNppnxPiYA90nhUCGdR4pH8s4A6T1zEVnOL2rli66q7MqkqJPigdObehhruZYYlY6EftWakqdcmlZV4GiaiQV5yw8sfUEk1CT0M0oTUodmH5fnFWPdPf8Aas/Ea9SLemvpYcdSTgj60w0xvqJQsFPQCR81pUoz+U7D1oizqoI8bA9RiPKD/atbozpjTRcRZOuft/6TijhxNCGLqo/pxMyDj596zxuDoa4XVZjr5fvTsQ94JqQ7MwQ4w5MCJ5iIBzAk58qdai4y2rp6gAis7wvRXA0qSs7lT+Y70Y2nuqbjrdeQAYJkdZHKcRioxvX7H9LNLw0Q17+s/m1CtduLcyJXnwe2aVaTjzISGtsCYnlyCfQwRuetMDq1uSUb1U4I65G/zFT1Gar3HpVG7LjaFxrybhjH15Iz617Y0fJauAbQRv1GCPkQRXuiBR4YEZBEkHAjr12o7l/hXB/uuj/vJ/Wtvpf7IXqRmNXw8tdtlG5ZVeYdoA29aNt2I94pgkbn5HO1FaW1zG3kjw7dPCJ/eujam9dWek/aazlxH+9jSPMv73Elm5AAyYGCJn1K779RPpXLW0uCRAEnvEiMjsN8irjw9XuW25iCUyAeoJg/52qjVfw35eU+In4RIwc8wkg7/wB6qOUiXhsa8A0gtmYzzATnYgyPrifKn120ebm6Y65xIMfUUl4eYWZG6nfzI6/Km2ouK0EGWAxA+dCZk1ko4uGFt2TDhSQY7QT9gaJ03HX07WdmtPh5wR15x3PlVd1mcQEOcZ8x2pTx5LlmwhJWUIE5yT9RJg4qogrN3rPazTW1Ri8+8+ELk9Nx03jNC6z20tLb94qOwiei/mZ+1fNOGIXvMxkB/FEyJiD0xBE/Sn+gsJyPbxOQw6jm6eQg0SdcFqPubfgPtPa1SKUkORlDuIiYJwwz0prLnoB9/wBq+Qez2tuWrRy1sq6sCV6HBjmEf2Y19M4Dxpbw5STzrg+EgGOo6dR9+lPuSM/cnq7fKP2qVbUp2B+SEa4pkKJgwR546k17qr7sxLKYJkKenTwmMbfPqDW6On0lza4n1j864/8A61bOUYfIj9K4l1nujr/xfZmd9n73Pq9PAgKOX6B2k/M19QVsVnOFcAFu4HOSNjGROPyrR80da5uo1VqStHRo6TgqYXoblpl5WKEyZBj9av8A9Ag+GV/pJFUaRrTKFJQnMjHerzoE/DK/0kj8q9XSXkX4PN1PWzF8V0wBuc3jhjkwCSCcmsfb4xaI8dsj0II+8Vt+LGLbyZ+LJ64NfONF7sDmcknooEie7ZEgdpzXDo6cZKTku53u3OMU0sd+BoblhsBwPJgR/wDdivV4cN7ZA80P7UDcYslw++LiJiI3ZRs2BgnY0GmmMF1aOXBzB6AHHT9jWy0n2kZ60oRlVX/r+G0NjYupseb7H7V6L/8AMjL/AN35Z+1AJq76Lzc5KzAJhgTnEnPSr7fGm/EinzEr+eKUoanDSZMXDlWgq04MFTOc9PqDB+1HWFGFDZJgdMmlja6y4hlZesxPzxmjrOhfntqjmMEE+ZEfmKcJKOGqFOMpZWR6tg2VukANyQzCJnB75GZO/WqtL7StnmDJ0KsvOnpPxD770w1HBtTbVzbuKykSysuDAztk1m7HFAGK3FIbIICiJncZ2+VbPmjFcWaTT8UtHJtjEf8ALaR/6Ghh9KK1dmxeypUnGD4WG2CDBNZ2xbsOrMCVAjJEZOBLAV3e07qo5H5x2Ylh8t4+1S4pjTpj/U6RrNy2bdxgmTymCpysCDsMk47VYNeykg3Ry+8AIQCDzEF2xJ5Rv9aR8QZ7KA3LSsJgFe58mkd+gqanWhCFe4/LyIeRT15F5gRuc7zVkqjcabdCAWGRKjGxGZjyqjWXitwnkG2JIE+X9q+cHjzof4dxwoPhBxE7wJx6AxT3Ue1jm3aF2wSw/HO481iSc7edKrpewLlsdaOwzFDKgiQCBn8R6+ldixLrktDwcx0H2xSrgPtXacnmU2wGnuMg79Rv2in2kvo5LIVImcEeYO3rTiq2ob5bK9PplXmgd/PZh0PqK91Vu4pvPaYF2VYAEbcu42J5ZyK6974nXtzn68p/Q17q76jmlgJTqRvBx+VZxIn6hlZu+FScYzy5g+XWl3FtdbvWPDc5vGpHhIB5SDgkRgA/eiLJBEAwfoSOhg7jzpToiGsPyqqhXYQoxgnp5yKpCQLreHlWZkMT0Ox9ar0Wv8Q5yVYZIJOcESP5hn1EdaaKn8bAJ5oM9hgR2/EKV6nT+8ABUKYkcuSCDB9NxQjZop4mj2rpKFnDjm5SCQQTEDoRtg/KtL7E8YT38lviwR26SZ3GB5jM9yp0Wmdrf8Q83LjA6EZ9P7VRa4Z4w6ZxzYJkxuZnfbO+Ka5JZ9m5q8r5/oOPuiBbYwAAebJkAA9fKpVOiaPkdp7DEggqZiO/pV6aa3IAZlJz/kCm2i4WqlGZYYsYnvmPTpVmr4UoNkfiRAuNp6xTenjIlPIAlq4oPu79z0k/vWu4UW90oduZoyTEmk9jSwCa0FhfDFeb1UUkqO/pm3djXS2rLIohDjO012eGW+gK+asRXlvRWyB4F27CvG4cn4eZT3ViP1r044isHDKtxjOI6uyRyPcKkkic5gwZIpUeB2Xyl1T8wT+9H8btpzLzCfCfud/tSV9FbP4SPSvN09F7bUmjsnqpOmrOr/so3QA+h/vFAXfZ66sgBgDvHWM1aLTqf4dwjt4m+8USmu1S7XJ9c/mK0rXXDsz3aMuVQpvaG6E5DlQZgg4Odo9TQ7o4CjlwvZt8zkVpV4zqJhktsO5x+Rqw8Un49MD5q39qrxNZcxDZpPhmcv3UZmY2+XwwABj4Yz2IORGIxW24fZHNaJEjkXETOU6Uqt6vSlhNq4pnGAfyNaeyhF1OUDbE46r2rLU1XKUU1WTbS01GMmneBzdS1BiUMYGVn5HBrEa3TL74OxEB3BMevbtX0C+7wwKAiDlWB+xisB7UWgz6e1ElmdjnlxO3qa7ZVv8A0ccb2V9yr/Xo7FVRjbYx4QO2wOM9euwrrT8KRoNq4QrAkGd/Ll8oMz2ovQcPVy0DAPKqkx4TMsJAhus9zVnA05bkHJlpPcjE4ESQVnM49aW5D2sp1WhdEDe9F62uSuDtsBGJ6VnrlwOzMzQ7GTzAqc9p37VveJWOa14rUmBBRhMkiACeWCTSG7w+Vz71QcQ9v3mQSCDyc0QQRmNjVSIRlrWn3/8AP0rjUOzGJbHmaerwlS0IbZ6xbcqcdOUzH22oTVcLHN4hdBEYbOCYwRvSbooJ4D/BJF1CFYAnmnO8GQDH336VoUWzc/iW25HEQ3blP8yyAI7xtVhsW1gLdCz0fE/Jt/p1rnUcKnxe7U/7rZIP2ofILiwzRW7kkl1dSNyATmRh13zFd3iokllBO8kAjEbmkLaZldYa5B3DKCY6y0yaq9oNKrhLkjMqD35Ykz6mlREvc0Ou1Nq6V8QLKsShkjc7qZjertDpwLNyHmST03gZMdfX96xvAuGK7kXCeVTy4/mORmK2mkS1bmGBJEEsxJ+sUqCOSyz8KsP5Bt/05+1V3tOCzYjmDCRsfhMnqDk9aXcMvGORXBI5vCwzufCGxGM7V63GW95yC0S09WwJA6geQ+tM1sJS69tUhQQ8BxMQCDkehozhj2yPASCMZkGQTzb/AC2xSrRcUS8RbAKuJlSMeERg+tFHTAlCRkMT9iD9RR3EwvUmHbBz2AI2Hn3qV2Q34Wx5ifv1qVdAKk0NkNIMmQfiJmNpzVHFNIvgfY86qMnaTAE7yBSrV+zrOZKHyhtp7EH0rrh3s0y3UYi6QG5suxEicwSac9ZU1RjGGeRxdtwD6j8xRgQRMCqb65A68wx5Zz9qv5a83qvpR6PTcNjZdBageAfLFcNw1QPCXX0Y1P8AhdvsR6Mf3rx+HAAw9wQJHjP616b9JwdzDcfch18Jbw7j1NKjqB/Ka2V6xNvmrL37Wdq5NB+RI11vWwI6tQNuu5mfTf8ASrUvDBq1tPgGKIFkQMDYVsZAty4sAhgT1UBpGMZiPoa85njCt9DH3otV8WMVTeuhY52MsYG5oA709ksUZv8AMGtNbWbiiSMdIxle9J9KohPU/rTjw845hIgTifxLHrmuPX+aju0PlM0N60wUxcO3UA/kBXzr2qVua2wPLcUkq8GBmcbZnb0re3xZgyAPkV/asrxTQoeSQYI2BwPODXbqPznLFXGvuZ5OLaoCGZLgAIli05id+YU59m+JG9c5mthCDBKH4sEQYUd5mk+q4es+HH+H9q1fs9oltaacTPNJ9e/pWcdSMsDcWkW8Qce5cW3cPyErPN8USI5h3E4pPwjjV5EAuu3MpMQilSp/mIAaeY807+c7unvRLH4Qsk+Qkz+dZm37WW88wf5opH2P+RUdL1HjXiqJnGhknF/faq1b5eZQxYXF5gB4WUjlYmFiNiMyepo7jNnxbkeDoJ2ae1KLftBpwZDcrKOafdsMeonp+dF2eMpqDKODCkSNuuYI7iuqSwTEdaHRpcDB/H+KHUYwBjAoTUaNDcYIl1WXlk2mgfCIlZHY4g7VV/xo2+SG5hysSCsHwrzATA7djTDR6sOvOsg3AGwJ6QBt0pUCYKqOoYs7t250yBAweUAjM71Sltbli3zAeEsR5eLI+kUaSeZgS5JJIyAepjJ6AjftSPhXELhW4gQj3ZK5OcwZwP8Abt50kuwSDeHaG1b1Dxfd05c4zzTyxEHYwZoK9pXuMWtnwEFhzDJ7yFiCM0z0pPPekTHPyjaYyJIpHc9qf9Oga5aQKSAAvjgtzNG+PhNOVWioacpJyXYJtcIZhIKgidmgk4xILBu47ZrPcZ1tyxc5bhuFh2aBB2iN60CcVF2018JCqZ5SOhAzExP7ms7xfUPduQbY5SvhKr41jaPEJGdjO9JpDjks4Pxa8rB7nMUIw2GaDiAWB+h7VstFxhXGJJ3ClSpzvJPhP1FYbg97mvW0KkKT8UEEwYKmcHPn0rbPqBai2OfEnCggqAcbfFMZOCKEgS7Bn+ttAkNcQEGCCQDjB386lI9Vp1uNzMyAnuwB3PSalXtXuTkIfXD+RvlyfeVq+y4usqQ6iDORnMjbEiO3UViT7uQ/KZG8sx5iBAnMdKYex/8A8YCJCcjNylmaDgdST1rnlF1bKhN3ya++EDqqqQZMmcdWIj1NEBJO5zVN6C6kHcn7A12EJIAYgkjOMVx9R64/3udeg/I7GR0oO1y5/wC4f1ri5pDymLtzb+aauVZAI6dq5YQpYnEV6LeDiSyIbusVF5WYehNIburQnDT9KXe0it78kKz+FdpxjOwNOOA8LsvbVrk85A5lMwoPaDMjv9q5tJVCLRrqK5srfVWxb5iyiDiTE1BqLZ2YH0NKPbTh6WwAqu69N5Eb7b9DQl5fcW0gfGJEzjCz+ddBiaG24LQO9J+MKfegtIAG0eZg7xJAJ9Kq0GvIMFgwjoTKkjEx1+oihV1BLAuVYAg8qyAc7HAj5UJZE+DY6CDbtR59I704QkXFgSY2+a1meAa4MFtgQU+cg81aVJ94sGDGMT1WuPqPnRO7p/lP9/wNDeuSf4RjvzLWL9tb7o1kozLIaQDHVY2rbXRd/nB/6P71jPblZ9x6N/8AjXZL1fo5E/KINJcvXGgXGnz/AL19E068tkL2UT599qyvs9pYYHy/ethb+D/ppxgkm0S5PgVaqyg01yEefdvkBomDnGK+QoXCh5EFuXzmJ27V9pa07WGCsuUIjl7g4nmr5f7I8NsXLvLqi4TlLKFMFmB5Yn6/SnSoWW6LuBrzXbqNsdO8nf8AADt8j9KcexKBQ4XERnPZu9X2OBKt83dMXax7l0bngOp5HUAgRM+HMdap9iXkuYgwMek5M+tD9I+HQZxV+U8wPMygDmJEQZGR6MRvS5bbPftSwAKKIUkDYjYdK0XG7fNZaHUnGBvuPOlFu0oGmb8WUONwGYAgkTQyWMODBxcdGYMo25mPLuuZ+tGJFoagwDkGObBkd4rjhq8pmegkwevlv2ozUWf+aSVghGJOBEwZHTE0ovFjkqdHHD7g96T0YT9U5qy/HtCo0lwY8F8kbdAVG/rWi0Vtg9vmIMqgkbE8vISPnWX9sOOG217TFBBbmmd9mBEf5tVumCC/ZpQdNfTB5QfsSPTpXnFtMj2UiOVrcD1BTv5g/SveEuoVgqwblkbdWAkn1moLZewiqp5kLGG8yxAHfcVIzMaqwRylZyo7xmQIj0rSarV6gXOa3dYAqSAYMGZjxDy+1ZRtVetXDZDk5Cx2yDGfp6CtvwyyLgDMQIwNs478/n/ak0TKSjyD2BcIl+Viczj/AAVKrvlQfAMdQGUwdiJJztPzqVdoYjtfD6KM+tPfY4fxfMIM+sY+1IxbPiycKo6b5p97GW4uOTkwBUz9IQ5NbcUBkA7Mfyq1XQcvjUNvkj12ri98a/0t+lC6fQg3VON+w/auLUcfGSkjrgpeFgLb3X89r5AftXBuWRMunyA/PkpmOHL3P2/aqtbolW25BO3f9q7p4i7OWOXSPm3tQ49+8QQQqgkA7jET1/amek4laQshdQQ0QSJ6ClfGrVx710KcBlPzCjP3H9oynu2WBckgkANPmSP3rHSrajfVa/Y49sdQty3bZHjxMARBkiN80q1eoY+7S43N2GYExPzwKZ6WyrKoIxE/lSzjacty2FXbaNulVutmPCJZtsHbweGJEDJAAHMT1jvXepshAGClVP3O+xM/pirNfojbCt1bBg+Q/avOO6chkIByI+earhiStUM/Za1/FD9GEecxP61sGvAMo5STEyDGJURjO+ZrLexyeBT/ALj+RrVD/mL6H81ri138VHZoL4bQf7+5/Ifmzf8A6Vlfa/VqRYa4VSS2Cf6e4Fbs3MV8k9tdWLywjB1QhhCkNzGVIAInlAr0GnZxbkkPOGca06ss3rY/6h2NO7fFCR4ApWMHJn4M43HiH0r4yLZG4I9RX0zgr/8A+azmPABvueW3vUTk4wb9hxjulQJqeIahCbpZbaLAgKP4jETAB3E4JnEdTT+1wa1fQ6oIovMpCwTykfDLDEkgR6d6BhYIYSJ5oIB6g4Ed81obEIOXAELA6dtzvWej1fj6dONNf9NJaL05c3ZVwLhXurRN/wATseYwYC4gKoGDjqZrH6ArpNQ65NsjwFjkqcgmBvgj5U+9oNVcaBbJEScHB8iPSkvErRvWEdB4kIx5GQR8jFaEsc3rdu6ORWcBpDfEogDMTgmYrM6i2qhVMkW3KzAMkGY37Hr2FE29bdNsk+FlUFInck80nvy+lc3ngsEaFJlI7RmZE70NoNmOQi9eRLaMqgl+YsJ2gMQPL/xVdriqygVIVlnwDIbn2nHSaFuXhIRpkopY7wV5uZvRpFLhxBvCsSoHh5Qc7Zx6DaiOByq+TRtxQJyBS48Q8JML4fiMTBPMOvr1oD2ysi+VZWUDmxkE5Xrt1X70MUu3OU8gAnmJYDBMzhiO8/KmXF9C5Q81zs0QBsRsBH3qo/ciddj2xohbKMboHKIGQPzohtSJlSzE9pj5TAoPQKsrCySYJP7UwckG4AdtqHyCMNdsAasmOVfegHmkwWBMnPfO9NNIdQAArlsbqSPXcV5rNPNx2PVlbb+WYrRcLwoJOaTpkuNiXT8PveIsrMSZkk9h5VK2lq9jJNSgW37GA0ykq7FsYb7CB9zWq9j7YgtmSY+Qx+lZMapAqgc3KcRjp3rR+znHbCyGYW9oB+fYQKl5ZaNbdHjPkn617oj/ABF/zoap0uqS6WZGDDlAkepJ/MVZb4ct5gjFgDJlWKkQCRBH5VxTV9Qr90dsHWgxw10DcgfOh+I3P4TR1H6ikXEvZBwQRqW5BJMpLHylWAb6Vzo+AOqhhqLpBAPu+VVU7fEMkfWvW1oaex7XmvY83SnLcrWBLd0oL3CTAL9TGwXy8qy3FSA98KQYRYzPVNu9fStR7N2HE3AJmSRCk+pzNWWuE6RAPCPCeYSSYOM/YfSuPThtSN5u3gwulKBVJYjw9Ad8eXrQetsW3ccodm79fqTAr6JqNPpCpU21iZMYznMzPWspq+BWzcZhfKrJKoqyVHbmJz61W1JizQLq0e6qJbtsTIIx0iJ9M5o/iHA9VcK+ADlIYGRDH+XJEetDf8Ksjrdb1aPyFMrGtuqi21ZlVRCgHIHrEn51WBUEcA4DdsgB+XlBJme42iIwSevSi+MakWALh8cAjkQgtnbG29KzL/E3N6k10tsf4KxnpxlLczaGpKCpDy5x1Cvhk/b86+f6fhzBpfYTmB+9aY2Z2oXUam2nxOo8uv5zW/iSSpGLirsHXQ24yJHmf0EVcLIiACAPMx9JxVA4pb/Ajv8A0rA+pip/q7pwtpV82afsBUlpl4Q9z5ZP6mndq+bgTm3AA37Gs37q8fiukeSKF++TROgVrYbky0YLkt+Z29KlJLCG3ZodRb5AWblHRd5J8v7VmLPEbSowdoVyw8cGYx0MRJ6xtVScWe5cFspbU8ssVBBJxjJiJNc6nSIpyic0/wAoO+d49auqITtYF/u7zMF+GIGDP5n8qtThL/jdRmcCfsTH2pqhwB6/aqHTeewn1pgVjRW4Wcxt0gDyEbVZp15Y5VAzG2fmTVlm34fTH1opbXhH9c0Ayu4CRHn/AJ+VEcYYm2o/2/tXt1BXOtPwjyp0Lli/QWSCD50Zq7nxMK9td4P0rjUjBpDEerksTmn/AA1fABSZgT8hTfhi432oAcLHapXAuEd6lADJeFaNNtPpxG0qD+dXLqbKbe7XyVF/astnqTXQC95qdwKKNJc42g6k+lE8I4mLl0KAdiZrJc6ir9Bxb3Le8VC5gjlBjf5GnF5BrBvtYcAUk45dK2pUwZFKdT7bFgAujvFu0qB/6iZ+1B3uMXbqH3tpLKzIm4CfniK0lwZpZKnuMd2P1rgW53mgrnFLK/8AzQf6ZP5A0MeOAyLdt2j5fuawo2saMK6jy+1Kbms1LDwqlv8AqzH3/Sq20t5vjvt6II/KKdCsb3b6qJZgB1kx+dB3eL2RMHm8lE/ligl4XbHxSx/3N+1EWrar8IA9FH/mmkFnS8VZh4LLT3YwP8+dT32pb8VtPJV5j/3SKusDORPqf0FGhYjp6Um6Gk2LzwlnH8S47DtzQPSBUXQW0xyDHlNPVQRJoDXfC3lVEgiAHYfn+tHWlMRSyzcimtlpFMGUsIJoQ34P50wbJNJeK3eUsfLFKMUOUmzPvqmtXVuiSA0N+30/KtPqbnM47Y+lZx0LWCgXLNJJ6Qad6S1CoJkKoE94qpcmcE0hiR+deXkk+teh66tikWepbgV7dbKirGbFUsfEKBM91DVZdJIBqm+Jru38NAiXLuK8IkV01vG9d218/wAqLKAWsA9AKO0iQNhXhWrFNAF1SoMVKAEfBvEpY5bOTk796KfMzn1r2pWZR0vwj5/pR+hG9SpTQnwZ32n1Lq0K7AY2JHWkU8xE5g9c15Uq5CHXB7Stz8wBjaRMelG3jmK9qVIHqbiqdSc1KlDA4r19qlSgCzTHI9aZt0qVKifJpAt6VRrvgP8AnWpUrUz7ilKcabapUoBkO9IPaUeBvSpUpgC8NE6dScmN6baUeAelSpSEgy119KsG1SpQMlzc+n7VUNx61KlAmeP8VXafY1KlAiw/AaibVKlSUjwV3aqVKoC1TvUqVKAP/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bg-BG"/>
          </a:p>
        </p:txBody>
      </p:sp>
      <p:sp>
        <p:nvSpPr>
          <p:cNvPr id="34822" name="AutoShape 6" descr="data:image/jpeg;base64,/9j/4AAQSkZJRgABAQAAAQABAAD/2wCEAAkGBxQTEhUUExQWFhUVGBwYGRgYGR4gGxweGhsZIB0dGBweICghGxwlHB0XITEhJSorLi4uGh8zODMsNygtLisBCgoKDg0OGxAQGywkHyQ0LDAsLCwsLCwsLCwsLCwsLCwsLCwsLCwsLCwsLCwsLCwsLCwsLCwsLCwsLCwsLCwsLP/AABEIAMIBAwMBIgACEQEDEQH/xAAcAAABBQEBAQAAAAAAAAAAAAAFAAIDBAYHAQj/xABJEAACAQMCAwUFBQUFBQcFAQABAhEAAyESMQQFQQYiUWFxEzKBkaFCscHR8AcUI1LhM2JygvFjkqKysxU0Q1NzwtIXJCWj4hb/xAAaAQADAQEBAQAAAAAAAAAAAAABAgMABAUG/8QALREAAgICAgEDAwMDBQAAAAAAAAECEQMhEjFBBBNRImGxMnGhgdHwFDNCkcH/2gAMAwEAAhEDEQA/AMz2K467dvi0zlk0k97JwRs28Z2mK0HPuf2+F4j2bKwGlW1L0mR+Hn6Ue4XklhW9tbtKjEkY7pKmDJSIzG/9aznbPsld4m8btp1kKq6GkbTmfj4UYyx5FcWRUnYa5Lz32/uEOvUnp8fH1FH7oxk4rKdhOVPYRkurpbVP0GR8q03HSFECc+lNVRGW5pI89n4ZFQtw4LA7EHemJdA8VPnj/WrIvHqAfoalpnV9a+5O6Ebgx5Y/oaSAHH06/r0p7vG5EHx/Okyg74qjRyWR3bWBEg16t1hv3h+vnT1tN0Mjzz8q9Jg5x91Cv6BsQVWqG7wrAd04mRFSOn2l/pXuvGoY8aVxT7Kwm+vyRJxzayCsqBuT3tifwohwPGEZtP8ADx9RsaF274ZzqGMQY9akextpOAZihv8AcaUV+34NbwfPFOLg0nx+z8eq/H50TaGXeQevSsEOLInWJA28Y9fKr3DcWyyLblZ6QJ/3Tg/CipCSi1phnmZRWtEGArGY3hhvHqBXnGc1sDu60JJgDUJk+UzVJuPQ2QrKFYESQO6fE+Xoa5byOy0X1vEuT3lJLSCNyMwZGDIOwq8G2c84ROtcPz20LvsWbQQdI8J8NW00S5lbfT3T6+Ncd/eCYk6lHUeHmBvHlW45Rz43LAUXFLJjfvEdDH62p4x5TXEnOoQd2WruloVgZEzLVRVlVpic4B2prOSZOTUZk16kYUec5ljieNZxpIqpFGuG5SoAZ2HeEgR99EbHK7RIhQwOSZ29BvU36jHDSHWOUmZZbZOwPhRHhOR3XMEaR4mtdasKsQoEbQKkrln6+T/Sjsh6Jf8AJmes9mR9p/kPxNW35NZwAhJ8Z/5jRUiva536nI+2X/08FpIr8PwSJ7qgecZ+dWKVKott7ZZRSVIVKlSoBFSpUqxjknBc/DHOmDLAE53wR49PLA8xRHh+OS5L9DvJ8MwB45+orl3ZpmYNed+6Sbaoss5bOygGBMnyg+VaPl/Lr627btaYs2kezmCu+6kYHunV3vPaK+cyY+H0qVUcm0bRfZokltvEgkxG8QB4YHXzqcnUhaJVQT06DocZrm3EccWuMZsoqnSwdgFjwnA1Akgnfb1Lk7Zs7JbUKLSjOkBQcyCPP5VVP1NJcm/LCm7s3VlQV1HI8Bn5xtTWRPsjTnocenpQ7lnN+5KsIaPdiATOfCYBnPT0q8b6zpbUTqgMZiTGxnOIFWx+oudz/PX9Dphl+WCe3nGNaWzoJ7zNMQNgPEEdfCg3AdrGT3pA+Q+RlT692r37R+b2bS8P7Wz7ZLheCraSuFyvjM+VBeD5Lb4m0t3hrjqrzC3VnYkHY4yNya9mSTdpk4t1s3XJuae2AYKQDOdtjBxnqPGirNkAx9x+FDOQcLotIvUTMeOok/Wgvaznx4fiFtwpU2w0EdSzDBG21Mk6BqzV+z8DB+VR8S/s0ZyJ0iTp3Pw2P0rOcn7TLdIRJDnZCdS4EmDuMelaHiX/AILlsd0yB+FIOltEHBgXJLLBJG2+wMee5q8oA91RUfBBdEb7fcKmCHoZ8v1msroMnuhjMNiPj0qJ+FmdPUb+lWDtkEV4VjK7dR0+HnQas0ZtEH70y++JAA/xecffQrj79v2vdWJUhmgjJ2B6TvtvI8KN3bmMiQdvGqXC3xkBWC77SMkjvD4eFGMuDseUOcbSM52eh1uggH3D8YapLHFfu/EKNAKOss3XBMAHxiP1mji8ttiWtwhbfTlDE9Ps7nahPNuFYaNQjpPQmBkH5iN66MU1dp7OWcX0+jX8NxXBNa9p7VokAyMg4xsR8pq3wf7mboQXdbNtnu+kgQT5TXN+XctVLhWJ9pgz0BWQFPQyN6tXeDu2R3ZdBt/OsZkemMj6U8smRdtiLFj8I7ELCxECNqbY4ZUnSIms/wAp7SFuHW5dUg4GAO8DEMBJJBznxoyeYro1qCwjpmfSPvrl5PqzoXD4LtKq6cYhiGB1bQfCJPzIHxFeXONRZJMARn1nA8aA9os0qF2OcK1v2sYG4GSD4R41bTiwU1nujz9Y/KPWsDkizSoPwfNFc6A5d5nAiBIGen6NX+M4rQpIgtMAExk+fSstgU1Vlmms1DuD5iXAkQSPh+vKnXOIp1BsnLMvBa9qK9qh7elVPbJ+4zgnJrdvhrmpxdt20Z2We87EYKackdPOJM08dtS63ENu4xIkPr0mcgGB0MHHSBQLtH2hLFAC6OqupCHTAYju91oIMGZGYHSKF8s41UX+zGtgVZy2QpxC9R4enqZ8Ven5LlPsfjqwze7QC6jKfZpeUg63hTvmCQxwTGScE+GAPGX7jsS5JjHdypjEqRg+6M0rtyQJALRudpzIztjI9aXC8O57i5GT4E+O+x/rV4QjBaGSSDfLOKuJ0CjTnaMARtjwM+IJ61oBz628B5IUAqZiD5Dr9oR4HfrXPeNZp1Mwbp3WmIEAGla4kR1x5/rrU5+mUt/gHA6Xzk2ONRFuFjbtkvqVQXIAEqgEkTGQOgFA+0q2bdjhhw4vWwvtdGsjVBcSSRtmSBvtNU+RcaCwBk9BDEGemY6VDz+1o0BdRQao1GSGZyW9RPX74k09LcctSb+xl1R2ngT3V9BWY7Y8Twp4lLV+2xZkXS6mPeZgB8/LrRblHObDhFFxQ0DuP3X2/laD9KyPb4//AJCwf7tr/qNXqJWL5L3Z/kti3xYezxAYoWVrTRqGCDt4GthzZT+7vpwY65Hyrm/I8c2n/aXfqr10bm5H7u+owI3mOvjSzVJlIP6kR8PcZbVxvBRGfL0xVXhud5CmdR2DCZ/wsPxqYOo4e6XkroBI8gOm1CuF4a0blordgsBcW2xBLLnb7Xj4xUeLpUUm/qZqrN6Vk4HUHpXoUbgx5jb6VQ57cZOFusk6lEiM9RsPSs52W59cv3TbMAhS2pcHBEgjY70zTJpo1nEsVwADIzH5UN5c9zVFuJhsN10sfrmit1wIBE4+NDOFA9usSBLj5oDUpdnZi/23rwwgzAANcU2ixiQZE/3v6/Ok1ogdHU9VyD6rmfhNQLxrDSrgXFcxkbb/AJVZt2Lav3Xa2TPdnukyROcb9KdwdkFOLX+V/dfyDb3LULC4h0sPMlcdPFfrVgriDg7weu2x67dKrc5vXVKFgFbPeU4YYiR+fjUdnmQI0uN9yMg+opV6mnxkPL0TlHnH+AZd4hrLOVJIkHSD0CgER12Jj7qPcbdYcLau2NXfT+II7wZY7vjG+PQiqdzlqmGttOIyZB+O4PrNLl19kOhwVMTB2MSJU7HB6V0JwltdnI4uOmira5yxAVSdOP8AMckzM97VMj4VYsc0YzJlyYAI2Bk4UHOoj+lC+0TaS+kZMGR1icetVeAu23H8TWoEkMSZEhgR4kyRAxMHOc8bg1OibQc4XjGUwYVXIMkkSv8AMPQE1Z5txzhbas+GGNRiIMTAnGT9aE80Le0tu3dt3JgllZQynAJGFJ96BPSqHHcUjgasso3ncZIgDoN8Y3ouPFUA1XLuNNtS4IYssbiADBhh1O4xH5oc1uOIU6AcYj9eI9KznDuTbKEAl4CsjSdQOe8fIYjGI9YjduD31DgacAye9MDrpM7k+XjWcukjUbXlvEmVIICxBzkjJkRO56eFGrfEFhsPj1jwFYkcW+ldtUkaUHn6AzkDwrQ2uZADIIIA97f67D1jx613enalohPQZFylUCWyRM70q6KRPmfKLTqOqdyCfiZqzxNxCojJHXI8B9d6Yi5AZZzkA5In6Uct8rGXKwCSQnkPDUcnO04g1405pdnqNgo3A1sSQCu4+mfOM1NY402nlVDd2DrGCI+XXNO4vh7YVTZLBRvrjPhn7/UVDBXQFhh5bZAn0pdMwz203CWAOrO/9a9XQSVVSMxvtE+XjTbdgM+Iz4nb86lZNLgQcHrH+hjNNaMEeVXdBkDUQMbd0nqelGeKcXUbXBMGB1nyMGMxtHWsrcugvDFvIAyPh4natFySwjjvNiSM7YUn9DrUnjbkmuxX8mi4fhLkIAwZdirKGHdV1g6IJGZzPWds5PtEzJeSBpKIkBTIGmehG+oHx+NaWHCqQ6MuoyGBEfwyTBWfAGAJxnrQXmoa8VYCShzDBpGkNge9jvdIG3SvTMjzl/NGTjtZhiHf3u7MgjJjG/8ALW8btEv7u4uo4PeyAGUjW8AacmApHuj3a57ZgcWGcaUNxj3hGD4g7bijd2zbdG9nIMEiPNrkTpPgWxHQ9BWewrtM1n7/AGm4XiNLKzCzJUHOFO43oEp/+65Yf9jH/CfzoWLc8M2dRa2xEwZ98HTgGZb5j4UHt8fcR+DYFpRe7u32iO6GxERgYpV0NNXJs7JzfiGThrzqYZVJB9Kz/I+cC5xnszaSfZBxdGG7yIxBxnJ+lCb/AGmP7pdtsEM22A3V8wNiIY56RsaH9luaJ++2mJKg2FUkjqtuOk4ld6L7JpOjp3G/ZxODQ2wYup/6n3qBVi5xqOLeh1aQSNJDAxp6j1HWqReLif8AqJ9Z/KoZF9R34HeOv3LP7uVC94NpYnwPXp13qfmFuWH+b7yfxqJ7pOkf7Rx8lj8ausc/E/8AIpH1rqvdnnLpoE8Wv8OzOYJmf8k/jRW7xNqTaYBZOkYG+IjzyN6Gc1P8FT/eP1X8wak5ja7+vBAbXg5H8Mbj5eO9QjFOcv6HTOTWLG19/wAkt/k5QarTnUOniKF8JzInULnRzsMeUjx8xmi/O3ZHDKYMAf8AERtsdxVbgNAu8TqAP8QRInDIDU54XFrjqyuPOpxl7iuv+ylzDlouqTbYZGxyJ3GenofnQp+QgaTev+zgAkWw2CQASWaBEYkTgY8K093k4EvaYqxyB09PSqXLLCljc4m2b4kgJqZQgBgwobSxkTkD1oS5NpSJ+3i/XHa+OjR8TwduwpQBizkMS+RtELORt9TWE552aW3ae6LpNwd5VjbOxY7wqg+E1s+0fMLN32Ytt0UFTIYAHqDnr8fGsvz+77RL1pTJBtiM47w1TH93O/XpTyTasjKMaAPBc2CACDCEm4SpD93UVKd0EYxnafKqnJrrMpJVgAo1aI97XMsxnJAkkzONqoI119PszpZC9v2hK6XtnSoDtrnRm6wMY1Nluh63FsMVVQGUziNWRMAHwxtBzJrnaSJOqoKcNxLH2YggFgNIIJOs5LGDPpk5NaC1YZ7mptwYxMkqdo+1iPPFYS7xt5GktaJ6oCZnxPQbbA7EeVabsfxN/wBqoJLEsveHeGIBMTkCQJA+OKtgyOM15FlDmqNbwd25oEgr5NuM9ZzSqLjkf2j6i5MnI0D5Cva9FZ4+Ucz9NK9M+Y0ciWnr8/1+FXeL49mdW1kkLpyTtmV9Mx/SqLLOOtNY7Ajzry3FN2emX+H4htXqJIJwfKPnUlm1OUkMp2z03ih1mVIK+NS3rh1BgSMz5Bt8UrjvQKJrlnJOzGT+vnXlm84AwGUfSlc4tixY/wBKS3IBnr4YMfo1qdbATcNbIPvGN48Pga3HZzjOHFvTxDNp6DQCI6iQC0VibIzJ+z+Ph4+laPldlXWIMeI/WflU5NppjRSb2a4cFwVwg2+IVYMhS393Ts+dsUziOx5cSlxWHQx/djeT4D5YigTck8GPxH+lNt8quoZttB8VJB+YqvvMv7UfDLvH9neKAIVS2CMNIglNg3hBx6UMucpdRJtgRJwpTEXNypHiNsZA8qJWOZcbawLjn/FD/fJqynbDiExct22H+Eg/fH0p1nQrwvwZ3l/EMgcEEZnQVmVOskE4MSB1pl/l17VbZSjCyZ0gxgM5gbr9kgCY+prUf/7DhnI9tw2RtBVoxHUL0qS5zLldydVw2idyQy+O5WR1O561SOWLJyxyQH9vNsrctkakInTiTA+wSN43HzxWd5aV9vYgkd3JHj3/AOldEt8hs3QvsuKRwPdEqfA9CPu6mhXGdj+ItjOi4IA2kwJ8QT12FO5IRJg7jLbLpIdWOwY4Igkjvd0xv0P1qJ+0923BktBUgHvAhSYliA3iN6hu8ovhdRsuFEQAGG4k4MgZ8ulBeYIUBB1+YYGPmIB+VK6ZWDaRr+X9sbt5wq21B1tcJn7MZAB9N81peI5y6XNJBMwQQwO8rEEKOg61zTkLTeWTAIPeG+xnAgzv41r+Ltu2oBiQrLcVz5MO57kYAUROYyRmaog0kXbvahG4cC4joQwJPvLs5MEZMSOnUUWfjrV0IyOrYXY7E2riHG+4isNzTgroGi3kSYCmSY8PHcgbzo8684Hll99K+zuFxaVskKNAZvGInURnqp8jU3JQk234Hk08aj8M6rzcyFwCDG48XTIO85mhNpou3pBMrYbHmAv40Svsp4dCs91B0IOADsfMChtpovt1mwP+C4R+FNN3xr5/uDF1P9v/AFBa8e5bI/Kf0BUHBjNweFxvrn8asjvWxj7WPrVW2Ye/0yG+aCkyrofA9SHix3hIBjbE15zLlqONLAd4Ed3BE4IkZp6GUViJbQT45Gem9M4/ihbRWK7lQY6asffSKFGc010cU59w6WeKuWrTkBDp1PJYnqDAOADGwkb70/lt4XiEgm87BSxyIJydOIKj+8JBOfB/7R7McwvCAPcOBvKjJ85nPkKFcHtp06jMEY2yMdSSSNpoNCSRrOO4P93eWZLzFcrkDVAkegBWNW9bXsX2oIvC2LeoKQbl1cqA04n7UevjEgVibHCdFlR3UKHMyJnaCBMxON+uCHD2jbLRqUDCayowRuSDiSMZjGdqnbTryLs6tzK8ntX74OZ3nelWP5Xx6JaRWLlgMmXzOfL7qVVWSVeANHEgIaCPHNRMfp1+6rHEE6mB95ciq6rIJ8/wqa+SiJLDbYkg/fUqusMpzJxUEiGB6D7jt99LTMR0x+vhQaCPdYJHTofCpFOkSc4YCf160w4mfPPmKZbBZlgZJ0+pO31rVYC7y+9JAySZEdPLy/0rcclK2gBcQp0BK4OPEE/IxWN5eqWnYXNSujCANx88YxWm4ftUkQ7PPmoPzwaDhbGjpmotcTbb3WU+hqU2lPhWTPO7LHLoc/aQjHwjNLh+MtkiLqr6O0ekGaHtstyNWeGFVOO4bun9daGni1A1C+YAnDg/euaZavteVil14HQx/wC30rcGbkB+Y2S/EqpChRIJydxIJAU+ED7jRXk/ZcXAWcELgT1fur3oIwCcjr6Gaq8Jy8HiGuqytoA944DTgkNEmAYM1r+F5k0d62Y8VIK/fPwANO1qhORRfs2OjH0ImkvLuIT3LpAG0Ow+gotb5paP2o9Qw+8U9+Y2/wCYUnAf3GC/+0OOtddQ2yFP1wajPalzqF3hVuROoAGcAE4huhHzFW+L45SO4Gb0U+XlQXgeAe4RIObkszySpCyCknJxOVgHHeEinin8iuS+ESWeb8A1z/udyzdgkMFXSDHXI6EfZ6iiXLObOxi2Gz4jHx6CpnvjhT7MIH7oJYnvN64OPKrVjilNs3AAgmCMZiMk48d6hnzygvpGyRWPFzce+tlm68QXZQYMsqifOD0x5Zz4UIvdoCGIKh7ZJ2gkD+9JkCBgxnao+fccCmbpQYbqsj7ORkSesnArFcdy+2W7hd3nUGcAqBAaAAx1AY2H2s1wwg8j5TZ5y27OqcDxAZRomCAQCYxH0xBr2666pMEhSsgjYxPUYnr41zzguZ3QoNy4H1MRpYd0gNpBEGc4Ok5IgRmhvFc7cGCSTqLFdhJmQYAODsOlUjjzJqpdDpyOve1ASBMEzO8bfHrVZroFx5I7yJvjxHhWA7Nc/uJdRG1Mr+9kGMnbx/GtnzN7bGUJZwqjTHe7rTOfWK9DHOco1N7OnD02WOA4tW4e0NSybZG/92PCmco4l34Ky7Tq9ks+MjBnpQg27q2LYFtiUZpHd2zH0indlr5Utah10qSA+/vScER1rqbSZNJtV+5kv2m2CePJAJ1WkMjaJYScY9aE8Hee0RpUksAB7pkzgjUM5kGPn1rRftODNe4eIUm2yy0Z0kbnw71TcFwAa5YNzv6FOpSehjpOQD02gbQanqzO6AfLuKuAuNJBMSokn1IX7Izv1rUdnLqG42pkaY1BWnuk4UkyIEeNGOA5bYsowtWlWQW2yPQnIx0HhVbs/wAuVTeVgYJYqZyQQNyN/j4UmuQK1ZdN2yuCmqMTpQ7eZz5UqdBSVkQCYx0kxSrmcmnRar2cSu3NpmVJEyMDPx+PnXvC2mbUACevj5/WrPA2QXOoKZJwSfh7sn9Cj9qw5yLdrChQIcAkE5n2eDvXSo2LKlozFjgmgtErMT50Z4TkrXLPdWSzQD1UqpaPPUDjzEVPzLg3W2zm0iAsskMcd9dgUG+2+xrXdm+FBsDx9prnzUj8BHxrcGKZO92RKabbEsxJOofy6rYmCfMk/Dwo9yXskbJGvS0Q0r4kQymRtkkEeGa0V7hpZXkyAQBOM59eg+VSJJH2h8abgEw/aZbdvjLSuF0FQ7EiSfeEHxHdWh1vi+CIzbIOM6CBOdRhbmFOIQe6epGKk/aU8cTa/wDSH/O9BeAvWtX8VQFg9Yz5QPvorQQzxF7g2uBlGDqBDBgP7NgurSDHf0wUGMk5p9m3wInvFpYRqJBAhpJ7g64jOApxJFLheF4F9rpHq0VMnK+CLKBeGSBAfJk7DzocgFWzyrg8l74joC0dMGe6Rnp0iDMzU3Y23Nq4MkByJBIxUXaLkughrGr2WnJLTmSPXOBU/Y26Et6AGJuMDthcNkmPICjJhjsiCn92vgSYZJ9JaaI8o4i4nLrzoxVgy6TjqyDr8aMWeTut0Z0qyk907kRvjG9c/vc9vMhtu50tGoTIMZ8+ooLYwZHNuPXdWbzNoHz3A9KntdquKSA1lfjbYH76zlnm7opVW7rQSCqkHAA3U9AKnt85uxACxAGEAwNh3QCAPKmpAr7m77I86bibtwOukKoaNbRkgYBrS8faAKMoyG2HXBmfhMf1rBdieY3nu3WuBioQiYwCWQx8hVriOd3Q15lYjTblRiAdaAmMiQC1akhd2aHmvPbGpR3GYkCHWDExgsJOcY6mntxFi7ZVQUh57oJH+o6yMYPnWX5i73rfB3QyLcfWjM2O6GXAiBsWMHzjJzIvK2YIVgsFYjK90nSpUNgKYYtuZzUckU+y8VGUKkyHtVxTt7K2ANMysLgCDLEZ1Y0keEedZuwfZD2guTdBkowxkmRv3pEGP70bitxyjgi5KXFUMZtAAiBAg6lnYDA9T41n+2PIX4bS7aO9AlSc4M4gRmT6ECowxtKq0cjx8HxKPK7S3VuB2CsU7ukGVIGrUPBQBB9QOtUOIsqYh2ZoEk7ySZB8fjTeV8uuXnAtqWz08YEVq+X9nLikOWAYjW38wGNsYY4EA5DHGKdRdmqih2Z4e8YNsHBww8Y2HQVuE4y57O7cu2zqRBBIGo7zkTj3as8m4ayrPDNqGsBQTBgsslZjBB+m1P5erFrupiV9owUE7DW0D5QKtj4pUNTW0BuGL3R3LN1mwSbYnSpCksxMREnaZj5F7HGC2AdIIZQQzuwnyAZd56T4VSu2kSbXD8VxFpjq+2NE4wWKGARrG/hVbs5x1+3y665u2i1tH0C4gYN7MEBQZBEwds0yS8BcrKvaTnFu8tthayrMoL4KnPulTkd0nO8CnWL10aW0KCqjJJmDHgM9OtCueKSwXUF926QmBLahgZP83WqvDLoch2PdWFyYkHMfrpUsjfgaKRsF5k0Mz6NKqS2kHaDPU0uF5uFC3AJBWQM9R1xis5Z4i2QywIKkMQTiR+t6J8q4rhmC2bXfcIzKulpOhScORA23mnxRc++wTqPQfucWrHVETBifKlWct8puxP8A2fvJ/tT1Ne0X6Zt3X8ie/QJTtLw9l7K3NSNZtsjA22DAkJGCJgwTnyoty7tpZvXBbtgkk+YxtOR57VzDtPzA8Rxd68cG45bP44H3Va7H31TiNTnSoRpPyj6wKeLoLxp7On9trg/crnrb/wCqlSdmP7AeprKc959bu2DbDgklcDyZT+Fansyf4A9absEU0gldG2Tv5flTVQ+J+n5V5cBx3oz4U72R/n+goDHP/wBoXAs/E24Mn2Q+Mu+1Un7KELN25oA8UwCY3MxRjtuf49gE4Oj6XDRXtLwbXrLokFiQQCY2YHf4GhRnJpoxY5HaBCC9qNwaRCyBBVpOf7pFWuE7PeyvW7ntJ9m6vp0kTpIMTOJiKqWOTX7LobiFVLaQVdZ84gz7uqr/ADa61q+6C48aQFUtOSB+ZNZNeTO/DLXM7C3HD+6oYM8ST1kqT5QY8RRfsKNS3NOF1GMZjW8fSKyfNPa2tK3i4F2RGDgEAyPjWk7CXFt2rhJKqCR0Jy7QMDJyBitSMjZWrJ9oh1SADGP8P4VxvmnLxbuOhuJKnwbf/dNdd4DiUuFSjs2k6T4d5Vb5xH1rjvOEZ+KvLkk3nEk+DkCfIVmtBTIHsRGdwCD0M+oFEuTcPqByDnxP5VPznlns0tkd5EVQ0YJLFoPgFwR5Y3mtFynkaWw0MWgB58ZJG3TI+ooqDC5pINdkLAC3VAHvj/pofzqxxXJAjaxHeIUiAQQzAHcU/s6oVrw/wn/hA/CrL85tO5tANrUqTIxhlPjB3FaSETM3294ZbQ4dJItw52GCNHRQOmMVd5MbPD8MtwKbkuBPUTbBnvDO7Y8x4VN+0Phyy2TpJVS2qBt7uTkR1obzQMOAAtxGtAIHUIBIz4RuelJkheikJUF+S3bLcSjIpVmLYxEETnxMj6mve31m3cQQoe4pA0jLAN5DIiQflQTsQpDpMwpwT5r+c1oeYp/HPeKgxLf5R1+FNGNxom/1UzIdn1awhZZDhypgfrrNaTgLhbSzkyLw3GSGBEHaMetCebTadBlvaBWJ1RkYJI6kwJjOTV4XAVtsxC5BEeIW4BM7k7fKtBKjSWy9xKWjehbdz2i+1IhoEqSxHU94t8jV3kV/XbJgqSzTLFjODMkA9aHcv50n7xxFsKddu9OY628x5EqfmKtcgeVcjAZyw9GEjHSilsz6KfO+LtLcQaBI1hysZJ0EHbeA25xJoVwSe05fpUsALz7QTGp8HyyJrwdp54hTdCp7F2EocsjhhBmZYEEH1nFCr3aRbQZLOrQ1y8wGwKlhpVhB6T139aOheMm2gn2w5cGsWb6wH7qkk/Z0uYHnJpc85O9jgUZkcBltvgwO8V2ImCJ+NLtDzdU4G0sEltJHhAEE+MifDrXnO+3V7jOXC3cW1bFtraM4DFmXS0GCTEsqgnO5zmknG5Kh4dFDsffF23cJQe8Fj/KNz9aoNotXk06pABi0TnJBBfIHgTGKZ2dumyHUkgNljpPdbZek74+FVxzM3LiESGRNDkTpIBkxBJIPnTRVOw03pGyt9p0I/wC6KPW8f/hXlUOH47hioLAT17h/BYpU3uZP8oHt4/v/ACc24hyWYkzJmrnBqNLscwFHzP8AQVRvtLE+dFOVWDcDIsS2gCdutTKLs8W4DACgHVMz0xiK6t2c/sRXJ2tFWIP2WjG2D0PUV1Xs9/ZCmgDN2ErmrxG/gfzpqlj9sf7v9aa7N0A38T90V53+hUfA/nTUSMJ+0Vj7S0NyUwRjZjRLhuefvJa3bXSQJLOQQBPgIn51V7YcC97ieGRYJZWExsARJOdgJNa3lnZvhbKaQkkiC5Peb49PQUVBtOgtpNWZ7ieacLr9lql5gjST0nDDGx6UO5hxAFy29wL3SjEiJJBEyw3x0/KvOfcus2eIdW4iJIxA1gECM+Q6+VBe1HH2rjqtlVVEXOn7THefGBH1qP2KKKvXRpP2jNpaw6wSlx//AGnI+RpnZsm5w14jDzqXTjvazED1NUOBZb1i2LiFys5z5Lv/AIVX5UW7JWgPbJbIABYKWExBEYO5B8aaLtitcdBvkdu2rypnUVYMTlp9oGJ9dCt8a59zI6eN4jb+3Zv/ANhI9a6Xy61pVQT1WFAJCwGxO0bDp8az3NuUTfutoUamLSeskZ2oydIEeynxx1W3LEZClF6zqbURifcj50f4VdNlrpI7yAgDwnUJHrPzNP5dymbKg6cNPx0yCDHjUvMrJIC6hLLZWB0GppP31SMlViy+Cz2cuzcf/BbPz9oPwqueXuvE3b32Tn07qb+eDtPwp/KBov3AMwiDAnZrvSrvF34tsSrnBJwB08zQaBFi7T29a25Zhbkq4UxqDQAG8Risd2h52qtbsWx3FtloJmS2ASfFYketbTibAeCoWZknf9ZrMdo+z1vQ9+B7QaSTnIUgERJG3h4UrUuXWhk1RN2M4kG2e731uIGPqTBHyAolzhhcclbgChe+ukzImDJIAjY4PwrO9leKtID7RtE6TmACVMgiPMnFW7fNrftHlWdGJmFJBBP1mRR+QeQRziTw3DknvLevW5BkZfUuR5EVpezVwgNBBOjYnH9KEPaHsQ1tT3eMF0KywYIBgROMATTm4277R3BVC2CACegHgM0sHS2PkVvQH5fzAWeJvm2mubjgCcxrPU/CtLw/Mm/d3dAEdntwNPUsA0LqzAPiKp8RZ4O2p0NruugZrukYuMIOiJGkE7dfuA8JdJuvrOqWUAqxK7TIHTEEDYTSr6Z2dGTJ7mOmVX4q5xDQtpQEP2TE5bvNqMTuMUziODLWiQP4qXiDnGnSSZPkYj1NaixwCrOkROTiqXKbDa7uu2QGYspMRvtvvsfnTdnP9ytxPD3L1i1baFKAjGcYxvjYVb5PyRruiw5KK+kXGAEhVIZjjcgAkeYosoAG30q1wXLb97+xsuw8Yx89qIEZfmvOinHPesoqMbjNbTSCFLgAQBiYj1z40+xwjW2L20HfUDeN8/0jyrR8d2NKcbwScQyo3Euy93J/hiRMwJkxiutXOx/DteFwKywqqNLlZ0gCcZmMfCltLyN2jg6cteP7M0q+krXAKoABaB4sxPzJpVvdfwDh9z4w49ibtwmZLtuZO53JJk+c1d5daLK6qJJCwPnVLiR32nfUfvojyTiQjMTsFH40EMPu8A6KGcRmNx+FdJ5E8WRXPua8yW4oUT7wP0Nabh75Fggef3U2MTI7NFc4yMR16kD8aeb7kSAoHm35CuS8DdQE+0Q3BGBqIz4zW35BwaNYtEie6NyYx5VSUWhVQXUA3QxZNYtsoAP8zKT/AMsfGin7yogkjHTxx0rIc64PTcsNaGnSzTpkHMCcDNXuWc0Qf2qvrUkSRII6RnGCCSfnS8mlsbinv+CPnycOb2u97MMwBlxuASBPXYCsFzS5bN25oAjXhlmIgYA8POtp2p5S3E3UuIwVRbAyJ+0xnGOo61kO0PKDw5QFtRYE7RER5mkcfIylsOdmONRbBDyCGaPCIHj5zVjsMx1MLfdBY+8JIwD5VLwfIbD2rTXGEFAwBaPeAOwir/BW+G4cyjZ/u5FFRSA3bDyawO9dYkMMAAAjVtAE9Rt4Vke0fGcSvFXEUNowAYJMaVO/rNXeZ8yDgqmrPUkj7jUHD8QwUAgfEkn5kyfjWdNUan2N4S9eKaWe6J20jyA8QAYB+dRqjm5pl4W1bGWVSQGuQSYedz5/SrAvt40zlKBuMVXBIKZBnME/n0op+EBr5CnA8wNlpOkyoWAZOCckwJOegFWOM51rVgOoiIn6kijlvs3wvvezIO/vv8ve61kLqjUY2k/fRbYFFdlRLl+NPtGVJJCqxwCZiornBFveLHzkT9avwK8aCIJI9DS7GM9ze01oJp2gjOTiMnz26Cn8glgVC5kfrf0p3GcNDSzCDsdLNg+JA6fWjXIzwSqvtEts2sBi1tyNOMwRAG4MUrkkNR5atEo3dIko0Qfz/GntcuhZto0yI7rn3sbA5xOPLyo7wXNODXupZtpbfLKE30yQGkZMxB8ulaDs52kQEWwXYK2tFtoe7AOFGdWCZ8aTmg8Gcw4/hrqH+ItxS84KFZn4ZHqaNci5dxJVi1oIie67EICB5sYOIMjzre8V2w4W2GewnEC6ST/EtoFJZpYEGGgy23jWPs9orIuqb9i5fkYPtJ05GCG6fEehrLIrpDcHVsZwfD3bx02ULnyyPidgPOa0fLuw3EMf4rJbHkdTfADH1ptrtTxN1hb4ZFSfdVQpb4dPkKJLa5qf/NE+AUfUZFVcn4JcfkP8q7H2bUdwuw3a5B+QiB8q0tjhoH6j5Vz4ci5m27XP817/APqrdnsrx4H9vE9PbXPwFTcL7YyddGn5t2bt379m8+TZDaQR1LW2DAgghg1tc9QSOtEbnDMf/Fdf8IT8VJrK8D2T4oNL8Wwj+VnJ+Zj8a1PA8KbYg3XuebkfgBWpI1jf3D/a3T/n/IRSq5SrGPjK/wAJqYnaT40/huBIJBmCIJg0Tv3QstGBTE4iX2JAUN55nFU0KO/dV0xpH+KADvPn6URscV3fZkgTOfhP3VRtBW6keon7iafdRVyT8gfyo2CkCk5afH7UR1jx/pWp5bxaW7apLHT+flihygU8Cjyb7YaQW/7WWcJ86Vy9K6iIkTHpQwNU/F3C38OYAEE/dP1qc96Hh3ZI3MLp2aB4QKE8fyxrzBnusTkbTAPhU3D8cCwSJI3YbD18/SrvtB0op6A1TIOF4HSoWSYEVZSwKSEnpUgXxNYAha86eEp62xTioG4omIyKh4TiVTjLTMQqhWBJ2BJESfnUpPhBqG5bU4aD4isgM3Lc+4dVM37O3/mL+dYr95BJIzNVW4W1/JPqcfKrdi07EKiEnoFH4CjtmvR4WPgB61XuiRua1PA9iOJuwWVbYOe8RP8Au7/OK1XLv2e2EGq4zXD1+yu3gDPxoNpGOVpadgEUaj0AEt9DmtDyfsdxdwZRba+LkjbyEk11nl3JbdsRbtqvmoifMnr+s0W4fgBGSeu3nUJODKJzMBwvYnSoBuqfRT8qu8N2Lugyt4DwBU1vLfDgVMFFR9pPwUWSS8nOH/Zf7Uze4l95AtKF+ZbUT9KtcF+yfhEMl7zerL+C1vhSmqxVdCSk32UOUclscMumzbC+LbsfVjk0QilSmnFPaQpuqnA0UwCpUq8JoBPaVMLeZ+VKtZj43uIxkG5A8AZ8cQojw+VP4cxIBuPOMADfAkmTUtrSuS4BycCT06wZO+MR61EjqOjMT6AQJ9ZB67HG9OKK3e07ADb7RJ36CQPp4Uau8MCUhnIYQQynYgDUAs4nw/mmgvtT9lVAbxBaQM9cECPCiCLce3q9qdIOlgrjeJACLA0wDn1omZCeK06QGEAjzlfGIkehANGFt0CYLrgQYKtPk2mR4YP41okcdDPpWMRvZMYgHofOobPB3Z793UPAKPvq2bkdKX7welavkyfwNtcEi7AD4flVpEAqq3E+Pzmm+3npWSMXNYpG/VJbhOwj1j8am4PhbjnCs2YhVJj5UaBaPbnExsd/Cm+0Y9OvUz8q1nKf2f37ol4trvkEt6/6mtby3sBw1sBrgN3H29v91SAPjWbiC34OWWeHuXDCgk+ABJPpGK0PKuwfFXMsotjxc5+A3n1rqacNatMNCKoWO6oxEdfH1qK/2p4YGDcyDkKMj9fKkeZLSGUHIBct/Z7YQTfY3D4DAz0gZPmZFabl/LbdtdNq0qdMKAfOeufP6VW4TtNw7EgORH8wAn49afxfajhbYy5PhpGf6VF5ZMosVdhZOFGZAEnJHX1qZLQ8NvpWS/8AqNwy/wDh3Z8wv/yNVeJ/aSpH8O2Z/vf0NDjJ9h0jfhaRrndj9odye9aUjyJH31et/tAtndG9NOfvpuL+AG2nyr0GsxwvbjhiO9KeowfQA1M3bPhJADkz5RHrMUaYDQ716BQ/hOcWbkQ4k9P9MVdt3AdiDWMPNeGnUpogPBXs14pmvaxjxq8Ar0mmlidqDow6KVM1HypVrRj46ZRmrC2x7MYGT4edKlVRGWbaA3GkD+zvH5I8VVAnfOCfjqOfWvKVYKLfMRFy7GMLt6LWw/ZvYV1vF1VjKiWAOCDjPTypUqD/AEmBfNFAdsbMR8JOKHPkx50qVGHY0+jwbx4GrPDjvH9daVKqEmHOQ2Fa8Ayqw1bEAjYV2DktlQjQoEDEDb0pUqllMixykS5nMTE9Ntqi4xyBgkYNKlUZ9FoHNe091vbkSYjafM0FQ5+NeUq2P9JWfYWYZFRXBmvKVXRAkfavLSDwFKlTeTeB1wYryO7SpUGFHtnrUwXBpUqyCXuz7H26Z+1XYLYiAMCK8pVOXZvA8Ul2pUqMRTxtvj+NOpUqBjw1GRSpUkgodNeUqVEx/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bg-BG"/>
          </a:p>
        </p:txBody>
      </p:sp>
      <p:pic>
        <p:nvPicPr>
          <p:cNvPr id="8" name="Picture 7" descr="aleks1.png"/>
          <p:cNvPicPr>
            <a:picLocks noChangeAspect="1"/>
          </p:cNvPicPr>
          <p:nvPr/>
        </p:nvPicPr>
        <p:blipFill>
          <a:blip r:embed="rId3" cstate="print"/>
          <a:stretch>
            <a:fillRect/>
          </a:stretch>
        </p:blipFill>
        <p:spPr>
          <a:xfrm rot="21357827">
            <a:off x="5488366" y="1250061"/>
            <a:ext cx="3124200" cy="2331134"/>
          </a:xfrm>
          <a:prstGeom prst="rect">
            <a:avLst/>
          </a:prstGeom>
          <a:ln>
            <a:noFill/>
          </a:ln>
          <a:effectLst>
            <a:softEdge rad="112500"/>
          </a:effectLst>
        </p:spPr>
      </p:pic>
      <p:pic>
        <p:nvPicPr>
          <p:cNvPr id="9" name="Picture 8" descr="aleks2.png"/>
          <p:cNvPicPr>
            <a:picLocks noChangeAspect="1"/>
          </p:cNvPicPr>
          <p:nvPr/>
        </p:nvPicPr>
        <p:blipFill>
          <a:blip r:embed="rId4" cstate="print"/>
          <a:stretch>
            <a:fillRect/>
          </a:stretch>
        </p:blipFill>
        <p:spPr>
          <a:xfrm rot="590494">
            <a:off x="444498" y="4465250"/>
            <a:ext cx="2476500" cy="1847850"/>
          </a:xfrm>
          <a:prstGeom prst="rect">
            <a:avLst/>
          </a:prstGeom>
          <a:ln>
            <a:noFill/>
          </a:ln>
          <a:effectLst>
            <a:softEdge rad="112500"/>
          </a:effectLst>
        </p:spPr>
      </p:pic>
      <p:sp>
        <p:nvSpPr>
          <p:cNvPr id="34824" name="AutoShape 8" descr="data:image/jpeg;base64,/9j/4AAQSkZJRgABAQAAAQABAAD/2wCEAAkGBxQTEhQUExQWFhUXGBkWGBYVFxcYFxsaHBgXHBgcGhoYHCggGBwlHBcXITEhJSkrLi4uFx8zODMsNygtLisBCgoKDg0OGxAQGiwkHyQsLCwsLCwsLCwsLCwsLCwsLCwsLCwsLCwsLCwsLCwsLCwsLCwsLCwsLCwtLCwsLCwsLP/AABEIAMEBAAMBIgACEQEDEQH/xAAbAAACAwEBAQAAAAAAAAAAAAADBAIFBgABB//EAEUQAAIBAgQDBgMECAQFAwUAAAECEQADBBIhMQVBURMiYXGBkQahsTLB0fAUI0JScrLh8WKCksIHFSQzolOT0hZDY3OD/8QAGAEBAQEBAQAAAAAAAAAAAAAAAgEDAAT/xAAjEQACAgIDAAICAwAAAAAAAAAAAQIRITEDEkETIjJRBHGR/9oADAMBAAIRAxEAPwB3g18mxaP+GPnTfaUl8N2y2GQjaWHs1PNairHRlLZwuGpi6aEooi+VKiDCAkb1NbbGvbIPIVZ4fDnyqMSRV/orUW1gGNXmHRR4mn8OisSvMijY1FCfBbAUww/v1qyulcxikrtlk8aA+JNB5NFgshfFBvYjpVPexNVuP46loTcYLOg8Y6V3VrYXMvbt75/n7qi9+KynFOPMr4cof1bFixyzmUBY8h3qUxfxvaBIVWeCdREeXWrhEWTW/p/Ict68XiGsTOvLX+1fMuHfEhR3uXM1w3NAAw7sEkABjoNYq0/+swNRZbTX7Y19hUc4l6SPoOFx0krmGYCSoIJE7SNxRrl4xvGn3GvlnDvigWrt/EC1IunVS0Ebc41iDy51cXPjlCpyplfkXYFR5ldaPdCcGfQbDZ9/Q+przEWV0NfOfgDjKJcxJv3FU3SrgliRMvmhmO0MPlX0FbwYSCGHVSCPlVTI4srPiLBdqtrvnIjEm3GjEiASZnSCI/xE9KzfxLi4yYdEDO+veGkDUR46fIVYYzjH65kzKUDZZC8wNdc0zmMExAqu4lfBxNlk77WypKp3iIcTMbaE1hJrsaJOifAsbccKzXQ4YRlysI00ggRPhNQ+KcanYhGI/WMgAnXR1kgeG9H4NwRMo7RDOuUMTKgMcsCdNKy/EcL+ti+HusBAIhUAkaDc9JoLYloDxLBI1oIWBuFsxC94iSJ0G3QV7Ysm3aNo5baE5iG71zlso0G3OnLWGuZYEWl6II9zufep2eEqNd/Mfn76XYKjmytzKfsIW/xPt/pGnzq44DcdbkuRlykQIAnQjYaUxawcbDTr+FTW1lYHoRt0560bbFRLHYwpJVWI2mDHsIJ+VUGL+IXnKBE/tEgH0Uf/ACNaTi17s7Nxug36Tp8t6wRtkHUgAQbh56iQvtG25NWMbOk6RrOBW1uKzFs5HXdfT87U5ft8j4VluH444e6JbMpJXSdhyM6g6jT/ABCtk4n1/IrpKmSDtB/gi1mwa/x3P5p++m8Vh6R/4fXv+ncdLrfMJWhvYfNXtjo88quik7HWncPaH7tNDA+PlTCJFXYCNtNNqJbtmpRRENd1FaIrg2OtNWsAQR3q4XDRluaVm2axpjI0WGM1S4y4BMaVZNiB58tqxfxZ8SXMNdRFtIwdQ0sWBHeiAAIOxoqVFaI8b4zasZTdbLmPdWCWbaYA1isxxXiNq6ggkZXzRpJBDbAHT1iqvj/E3xV8ultQ8ZRAJyKDpmP7bHoNBTNj4duMAWvXTprDED2FHk5bwdx8dOxXF4m5cCrDBVGVV1203Ma7Cqy5g25AiNqsn4XhwxRr5LA5SuZiQTyIGx8KfHwpbDAFJ0J18P71n3o1psy7YQ6Fry/w6a9PKmBdWIzKP8y/jVrfwuFtuyG2xZSFIC8ztr6VbXeBIgkIu40PnEdR51HMii/DKXQjNJNscoUQNtYoll7KWwvcJE96YnaP2TT2FxBZXYWrAyLniXbmQdvKlH4mczWxYUuDvlYLHqSW5UlYZKkCuYkd7KUgmQIJjwBjQGvLPFxaPcuHMNxbJB+WhPnUMaGj9bc1/wDTtwPc8hSdq5lggRz10nr51cFTdH0L4asdrauEuZe7LlWBYqQGCu8ee0Vp7At2AB3ba+w9udYf/h7izcGJthiINtpEHfONPaq/iOKPakFi4BK97XMRvA6Cs3G2XSPpNnEgmUBYa7aT71UcRtEuCU28R0nlPSn+CYxbtu3cQQpA06EEgiiY8qpBeAOZO24H30Mp0XwrhhevyrO/EfFTbJt2+6VEu3MdBPLl7itR+krmAB168tOnlWR4nhWa7dKCT2yyCRsLbxM8piml+yN4wE4PxlgwS4SQYguNdRofHY6VfX7XKstb4Nd7NmuuIT9Zm1IENvJjQggaVricyg9QD6xrSlXgYXWRL4g72HbxAms/i+G23OJc3O5mtF8qzk7rZAxO0yeXKtRxAZrDeAk+hrP4NM//ADC3GtzBWrn+a1nX/dXR/s7k0Lulg28RdUdobPZlxqT3g4UicqgzbM6dK0+BbNaRuqqfl+ArDf8ADs5xjrR2uYdW/wBDE/RzWt+FbobC2vBcvtFdNBgXH/DzDB7DZQJ7VgTprosCedbHDcPLbmB86+WfC/DezxeHuKssLmhYnYiG5/uzyr66+L5it4cjawFxSdsli8IMmnIaVVGyZin2xZNLMx8KcXRJIAiSQKsLfD9TO3zNCsGNedGOKNc5M6MV6MjCp0plQNtKqjiGJ0pLjN3FpbP6OivckABjAE7nXQx0mhZpQT4s+J7eCSTDXGnJbkCepY/sqOtfHsbjb+Nu57r6E5c0RI/dQfsL8zUbtq5fZr2IJZySSpOpidGPh05VdLZHeHJXtkfX61hOVjjErVtBFbs5UoygmN4YT9a2mDt92OVZ84Is9xdsxMEj+EmPatHgRoR0ivPyOzWKaMnjcERiMS2UKO0tMGgDNoc2p6RWquEEowgzOo8RO/pTAwlsk9wE84TMfkJod+O5GgDjTbw25b1JPsWNJ4MD8R8Lv3Ma3ZE5DAkEiGgD11rY31bsSSNViY12PWNZ8KV49x61Y7j65hMAZieug2jrXz/FcRv4gqVDBAIQEkKoHh1rTM0g4iyx/TbdgOIW4xlQilimWTqzTpvsKpcbxhiwLMM2oCoAAATsANeUz403Y+Hmb7bMfBBlHvqatcJwe0g0AExqNT6mte6QXbMxZs3nPdTJ/ic6+cb1Z4TgBzBnYsQdtl9uYrTWsHBOmg5kj89PeiX1CkIxIY6ABeuxJ5f0qOTZxL4PwS2XcKsSB66yPHrVPc4YxIudottRkliTvnctt1084Na7BWwlyeZAHtP41m+N4abN9f8A8be9q8CPldo8crOmqRf/AAoAgdFbMO5dB5d8TI+tOfE4/V7eO8agEg+4qm+DH7lo/v4ZP/B3X8Kv+LKGQTzj8PvNc/yItGU4ZduM9sEKEUaBd9hqetP4ZwmLLNyu2D7tkafD9YN+lQwlgKZHJYHQDcCgcVfLcczE2wfVWRh/LTWwtYKf4btMuN4jYcls1m+nek/9tiyxO2hrT8OvZrFs/wCEfKqDtQOJ3MSmZkZ3nIM0qyFTEb7A09wc3UsonY3GKjpFWTQYovLQzIw65h+feqDgy/8AVYaf/u4fE2j57qPkasOBY83TdBUqVyHUjXMH/wDiPeqBcTeDqUs9607MhJOhYAHYjMIop0OWhf4CwiWsVb7xPaI9uMsL31MSZ1Pc2ir34RAVLlv9x9J6HU8h0pGx+kDVEsWzM5lQFp158tzzqw4Zhby3C1180gKNAK6UrClR7w/j9uy6MyO66tK5TA0Wd5P2thrW1wXHsPcDAXIZUNwodXCD9qFnpy120r4Zis1u1aaQ3eMjSRmBgHXbQ7058MYhziEJZhzlVzkRqBH7WoGlaQfXAJXJn3pToCJg6jSNOW9S08aVwjHIuZizRqWGVifEculGDVuBhQwrg4oaMOdeZuld4UsbWIQADpzrrnEbagsxAA1JNIXLwCljsBJ0J0Gp0G9Yfi2Oa6DmYBQtyMwGXMhGU2lK5lc7aknpFZs0TKyxbBF0LqGv3CDyhmeDJ5GRTHFLBFtspBbuZgTAhZHnuflSPDr75bpuH7LruI7uUkQOW9PBlWM2pKAMxI1CyZJ6yBXkls3i8YGcVdMkADQSpnfMrTpvAge9WvDjv5CqK3eLKrwACB3p01JC+1W/CXn9oNpqyxEzygxQksDTLKxw1LhYsuY6DUnp0mlsbbCKwWAEYQBsPsn76reLYvDI57UMWIGmViD9xqODxtm5burYRlABJOUAT6c9PlUt0GKyGx+LtJeW3cUHtBGaAQBMa8wINZ6zhFByggmWCjmQP3RzEUx8R33t4q24UlcqlRMAlWBYDTUwR5aUTBOtw2rgGjOTvP2lbnzFaRWASpMHZthrZcSwBPd+ydN/nROzM2YAy3ILCNRoTueUgU7w60Crr1dtfOD99BK/qrB5qVH1H31V6cC45hwQrnQg7+oqXH00VyJhgdNxJj/d8qa4qk2mP7pDfP8ApXcSXNaP+X6r/Wuj4R7YS4YuKfA/zD7jVXib1oNiBcdBpcUAkal+z0jfe386evsYtnqD/LP3UF8Ba7R3YKCTPej1ijx4NJKxbgmLtBsNbQglVuWzlBy95swg9N6vOLKXRVV8hJGsA86VtYjDqI7S2G2AzKOlR4vj0XIJBgzA336Um7YEkiov2AjOGLuVAYzcyqQY1hByk86gmUZsqJoAy5VkxvuZk6GuxfxRYksLFxzABJCgxyBnlpSa/G5aQllE/jkn2GlLJC8wruGEKcpyAzpGtwGB1+zV/ZPdPg3TrXz2/wDE99v2lX+FPxmqvGcexn/rMQdYAifYVNnGt4T3cRcXqv8AKw+4mmmuorEMQCQCNJ0rI8MvuHFye9BnMSd4NAxmPUks8MxI0UgAadNaTIa27xiyNM491n2mit8Q2Hyhc0nSMpO8DlWH/Sl2Cj5k/KuGNPJf/E/fRo6xXF4/t7WQLBTIM3Ull+uvvWj/AOGnDGuYlbpJCICx1gnYAa8jNUeDtBbBYKBlcEnMSSVLRptGlaPGcUyPcOGZbIuHVUOwBByggd3Ua+ZrVzUWZVg+qdpqJIk7CdT1gbn0qfrXxO9xZj2Za4xe2IRixlf4Sdfxr6ZwX4ssXrTOxCMilri66AbkdQfvprl7ApF+1wKCxIAGpJMADrPKvl3xV8UXrlx1S7ltKxC9mYBHUtuTNIfEnxU+JkmbdrTLbnw1Zup18qzZuyOZ8OVZz5W8IJoT8QXr14Frzk8oJVYHULpHOrvhuFa5nLS7A6jYSd/OsdwG4P0i0IgFsp9RA+tb3h/FUDsqHM0GQASMyjw35bUG3Rvx0hF8Uk3Q0gkqMig6bKpJPIzRRfL5UFsBGW4DOrSpMj1MULit222KuspkdmgIG4ZGOhA2OlSXEgBDlPdLanQd4CaLRspHdnPYE6A2jKzpOYem1W/wwgRAoOxcfOs9dx/dUAoMoYDUnf2rl4qy/ZuNBJMIMup32BPzqONo5SSZoviGypNksoeLkakwJj936VD4dtxadMgQAkQoaNiJ7xNZ9+LMQM/ak77mJ5bkUF+JafZ/1v8AcKnV1RXJbLz4ruHsbbAiQw2IkSsH5x86Bwi8FRAzCFbQg7gMRI8NKzPFHLWSq21mBqAc3nrpVr8NsyWrcgN3SBJE6MSfrSpRjbB27yo0ODxYm5lUtqW0B8BS1x7jJk7MjXNqY5yKVxPF2VgpUCY10jXxoZ4pczKsAMzRlmSNQJOU6az5waN+ofUusaruqgECdWBBoDYNiozXG05AAD51UHGX2/aVdwQQZGsdTUrZbtFDXAyk7CPDePP5VmprVmkuJpWWONvraW2slu/J70kDWSfes1xa7LqSQ2aFWQYENB235VsP0ZOSjfkOVZjjF0ghI0mAR1YvAjkNI9a3hHJhJlXiUZLYuWyjDkMpB0IB3Mip2Uu76TuZPtQ+I8aQ2+yS2wAc6kyZMNv05elU5+KLyj7KaeBnT1rTqBWzQWcIxc/ZByiYE9AN/L0rItxJ85ACLqRJ20JFaS1icX2hCLabvBSxbQyguTqRspA8yBWTQ9o8nQkXCR0aSdj4k+1NQpZDYW7jrmn61PSl2xFxjAcnSfxodxiP7Ci4O4S4BJ1Vh7qfwpIUqujacAwitatOVBbKpk66+NMfoqJoVCjlpttzrGcIxNwgDOwVYgAxzEx6fWmOFXXOJVHdmDysFiQQR7GjSbO+OSgma1jbB1KjzKj6mhHHWRvcT/Wv41g4+z/l/PzpxbShSZJIIiF8PprvUoL+pe9kOzdJczPgNSY6daU4gQC574lg2WRGp/EGroWNYgk6xuaFiOCXLjuQDoUyqYEjZoLeJ38KG8M5xKnCB7xVUQvcJhVGpY+A50f9Dv6qLV4Nqp7jDnqDyOv0p7H4a7ZNsDD9j2YJNwSSSYJzXJIJiIAgamlP+cuTJZm1EDNy6UHKmZ40yeM+H8SEe41rIiiZuMi+QUFszHoACaRGDuZZKMQNJgxOnSj38eATDsdDBYnTyB08jT2E+JXQNMFWUWyGAMABwpHRh2h15wKtojUbKnA2XNwaHu5WObTQHeKu+0upcGUAMRJKgDcaainOHtbuoWHZ29YDOTmA3cBukx5TU7Nizn72JtGToES8+s6CcoHhSSs1SpYFrVgC4pzEG6ql+9pMkHU6+NMC0mzOkwxILEkR9kHpmjSo4rDOcptrJBuCSdIBXX11jrRMNwi411otgNCltRCgEkSWMDf51cBfNGLpsZtYJDCyMxQmACSG00NABVkTK4ZoGZQD3ZFDxS38Pc7QBS+rAZgQREbpz39qVwXdZZA7xA125AVxVyKWh6zicFatg4i5cR2nILaZhAiTEb6xvUeKX7WdewDFYDTdmTmAI2I0g/I9KruKWUYLmBADuoYqY1AYgQNTXfplmIFxdAAJPIedcW8ljg+IFB/2LLneXUk/zVLEcSLaG2g1JhcwGu/Ok1xKD9oe9RuOp2I9DRkk1kSdO7Pbl2dwDAiNfxqFm6ywVgGRy6EkT13NDu3QOY660qcSBz1OtYuSjhaBPkyO4i6TLMRz5bTrIE0Kxde2BkPjqB4b86RuXQDry13qIxYI5xtr+day+3hPml+zbcL42LjEEBY1MTp612IwCXnDljAKMMsa/ZI35bg1jcJiIJysAw58ta0OG4oyoApUKIBkMSI05eVbQ5M0yqdiPG+G5LcDWCCG015ax6VkcTa12jWt9xNjcsFiRz+yCBoy9fKsZjyVA7u5JnqIG007fY0i0ky6sY7EBUy2O7AJIukZgUUHZdPsp5R41RWMOwv2wwhs13MPEqWA6n7VbXCYnJgLd3KGK2xp1I018KxuHx7XMbbZlAJuiY2llCVunYEVuJQ5fSl8OTmSJB2B6birJ0JBUfnpSVzOoQkEROWRocrCfnU43aNOSrsa4Vw+5dtygEAkc5nc/dVxwbgt1cTYdgIW4Cd9idfrQvh/iv6PhXITM3bZQrSAJRd415GtAOLM6WrlpVysDmzmMrBoOuYT1qydZJByl9LMSyZIB1K8umVo9dIq1t4FpABuASNe7Hht56zVq2BtMSTatkkyTLcyZ2ueVR/5Qkn/AKcRI1z3teumfl86HyIT/jyfq/0awGMZZ7gLD95tjHMCTPhVpwnEhpGdg0SBPeIIbNBPMams/dxBd3QiDlzBh1Gp0B2iKawOEbsoZV0ZjlKt2hDTqGmAoIqdQxPOM33uAopbUpmUOSrZYEkbMQTMnaKV4RwfDu6y7ZonJsJEc/ztV3fV2t3mcd5Q4WP4FOkeQquxXBSXzIqgHaZJ1OnMR41EznFGfxlyx2aFSe0BbMsRA5a8/wClJriQdTvW1s8DtPdIu2xJtq25GoYgx6EUphOB4ZL7K4LCJU5iQRMRpzFVtGb4W2d8NWGNpmJAUkAqZ1jUnyJ9dKDbZyR3AAGnQMZ115VtbaIqgJoo2ivSARBEislyUehcWDPti7falF7Sd5AMaTGlGdYdk00UsdREzsY3160fiqEW2FuVMGGG+3zrN3OHMXDhTJKsYnkQdZ32PvVWQOKTyjQYnByCMoPMg6zPPSg3MCGSGUhs3Pz020FVFmzfQ93OugBY9J/ebYU5xW/fuqFtgjeTMV3aiqK8QXjD/qmXQqCrdGBIZfoKzn/Mhaj/AKe0SLgJLDMSIjLB6z8q073znllmbQBESAwaf9xqgxK5nunIPtqRPgAfvrRP0zlH0HgeI4kK5Ed6QuaJAMdTpECKlZkQbrBiAB6DlS112Agb8zy1qF7EyCo1Og/rWEu03RnJsYuP3tCBpz28B50JUy/aPLaaE1ydAQABOunn60G5aJAZJYTOvQb1yhgAXKzMRBUamSNOdSN2IDkaiN/fQbGk3xByjXRiNNj7UV3VQO7IJ1ndfKtOjQWGsBlOqjz8BzirHBX3APRhBB0069BVELrg+H1B502lwMRlLA7wTpp060ZweyGxknCtrO56kc/as7fyEJmM6GM3Ic48JM01gMZKNJkEEbeB3H30vhcMxYgEAIpguREseXX7JqQlk2TtUX+HIbh7BYgBtttGNYYd3Eqely03swracEvZsI6nrcGm2wrD48xnPMKhH+qvRD8hD2MwpDXTyW5k/wDJvuAqt4hYy5hvEk+G31q7x5jF3f3e0DH/AFA/earOOMCZGxUAgciJH0qx2KTDW4NvEjkMRbPo3az9K0VvDj9DvKNu+f8AxX8KzXDu9axYPM2j83H+6tJwfE9phL5I/ZYx52/6VWshfhmcYoW9dWB9tjt1gj60oYgHKs6cuU1ccesgYm5rqWAj/wDlb/GqeJgb6gfMVPSo2YsgOXBOmnPUHUfKra33jbc7rnEzG8TPX+tU2Axi3FmCRpP0H0qzwzd31+oP4Cgyp5LWww6b60jxW0e0z5jpbIyiYzZgATy2Y+1TW5RDBEESDyNBOmbPKIto6PJns2iP8jAfI1nf+cgXcyKT3Y31HMgRoKteKM4NoAgZmZR/oY/7aQbhNyT+tIE6ACKbA0X3CuIZ0kiDmbTnE6GrBbo/Jqj4ZhOz3Yt5/wBqtlUcvrWUlRtF2MhAedeshoS76ffRlu1nYyD67gEeIoRw69I8qaYio5en0rrKkJNhgNjPnVNxhzbGojxEa+elaMg9Kp+PYcso1ygeUREmaV2ZckaRhMbjIIgSx1MbUAXWcTIXTfzOwo7a7gCDpG+v1rx2mFEaa7VomkeFgrVrujPOmu0SaNbuqP4dCo6nnPQUE4ocwYMnTXTlQVtgoxjX92l1b2QPdsLmzRG4PMTyioXb2kzsYbxqLLIzAwCBJnc/neoNYlwNtJg6AkTPvSSCxkYWYyGY2kjQdK8t6CCYY6g8vHyoAGUHlBE8/wA+lEtJHdbXTu7677VCD3Dj3u6dCske81pLdr7QKwpiQs5p159NapfhvDtGkEDXbzjfcTA9a1rIOenhWb2enhjgr8IAisomCZExpprtWf4nwBmB7N1aREEEbGdK2HZeFBbDeEUlNpmjgZfiuCdrzsqkho2iCcsHnyqvvcOdVadoPLwNbQ4JelD/AEaNB7VVyILgZDg9lsmJBUglbehEa56ueCt/0+JA0hT6dx6toynfXTxoV227KygAZlK66DUEcvOr8lsnVlbxDDhr9yRuLZH/ALagz7D3qnbha5HKEkhpHkDp9RWqWxOrqGaIzagxAH0A9qXGCUEgKVU/usZ5bySNwOVVSD1dFPwK6IH8RG8VpLd3/DHvNZviXDclsG0SWOsab6iavcO5IBO8fcK5r0USwtPUMVjuze2uRmDnKSOR5SKlY21quxPE8l51kjuoQBrrLa+B1+VCrNEWnEcG1zsyrBSj5tZPIj76auWd6jYv5hm60fN1oWOgC2j5Ua1bjnp0/vULizpQFQ/3q1ezrp6HluCd/aiJryn1pBR06Ue3eqSiNTsbWfD8+dTW8OtKh/OiBprOhIazeFJcXtlrZUITmB23ooJjf6V6H01qaOavB8w4rhHtnL+1P2Rr6z5kD+1V97EGYAE+FfT+L8LS4pCgKzFZcfagE7eOtYPjHw49gBgZliq9dASJ8YFemEk1k8XJxNPBV3NQAd2I+VAd2BJmI0qWLsMIkHZTPISB7b0FZA159d9dq2SMaG7BDFcxknSNYGn10n1pi4QfONRpSCCMuXedxMyYj76OllyzBRLHl56cqMlklHvaGBO+YAjrrp6U3hsOzuoXSWy7GBtExy3rT8C+HzbKXGQFp1DnZSGBEeeU1c4PhNu1OQRMAzzispTRvHgb2UnBMCyAE6amR7g+mg96u84mmHtDyqKof670bRsoOKweLd/sPzFCbEKBJMAbmJ+YqY56VV8QvZsyMFZDEj7J9GUgio6Lk9u8esgEiT6aVXYfHs2JLwTZKZAVBA5Hz3mfKoXOF4cwSt5Nf2X7RfZoPzqww+CAkhrjT1AtqOnU1G+q+oGpMZwOKt3CVt/aE6RqYpo2etKWLYT7ICdezEGPF9WPvTFu7pH3mdfPeorY9bOa34UM26MLw2iol52PqaYbRUclJG5gHTmRv86qPhW45e7mYlATAJnWeXPaa67fctbRTIuGDPLqRHgT7VXcCxvZ3wgEgswkEyeQP0Nenr9cGMXk3SGqb4jwgJRwIOqkiB0In2j1qzV6Fi7ecROnQiR7Via2G+HXJsLOh13EEjlVoGpLh6hQAcxAAHttT2dSIAoM0TPQaE7iCSdBOvlREqGNQ9m/8Lfy1ya0c9WQZ45dPavJqj+GMc9wlWYmEBE68x4VoA9JsiimSt5hyo+Y0Dthy3ivTe50Ks0TSDxpvp4V7pzn10pZLs+FEAU77+NFqjrsL2i+flXjMGAlBvPe+6uy89K760SlbiOCpcYl/sk5soHMQFHkBOlV+L+GkVb137R7IwpiJCwD4QBWhzgbkUtjbo7O4BOqN5fZNOMmCUEKfDfA7SWrb5VdoDhiIbvAGD5GY86t7WCRJyoBJk6alus0rwu6ws2tv+2nj+yKcLdWPyFSW2VRVHOvjHzNCL+BNHQAeP58a4XOvzo2IVYtOwFR7Pqfu+lMsR/bagkNuNfGqiNniiOXvr6UN7SmZHyrmRvLy0qOUc59TVolid7BIfszPht86IMLEDcDYj76cIjyriapGIAVEqKdcetBZBzpJmbjYBl/PjUVap6HYa9aibRp2gdWZzDIVPej9UGYaayFMT5EUvb4elt8MyrscrdSSu/ofqKe4rdOe8wg6KANpmB89vWl7Fwuts7AaxvtpH56Vo20gRLhGpm21V9s+dNWmoDTH1aio4pRWo6geFBmljAYURLinefSlo03mpBZ5fOo0K8FR8P4O2gLBmY95I5AB4H0FWpINeWsKq7ADy+c0TsRJg6VbTDTSBBon61PN0qLLyNRnkfeqFr9BI0P0H5/MVJbh5/npUQ3lPiNai5muas5SoYW7NdlJOp8dJpbOQPzz+tTt3Y5weXSg4msZpjBtx09ZrrjEqw6qR8jUFu9PnQblwD7Tqo5yQKiTsrZLhN39RZkj/tr/KKIcQu1VnBCps2xMwo67agEaajTlTqYpDlhh3gCI3IO0TVayRMOLrRppRlXXU+OlCN2OZ9K8LkjpRZbG7cDf0NEFykp022r0Xevy3qUcmMMJMEeNRKjl7ChvdHX3rxW6aVaJZ41rxk+NBe5H9KYZSfSvOzFUgs1wnb+tcLeutM9l6UJk6VbIDKioEV6TFCa76VUgszPGrQKnkGt5vW2wMeoagcKuDswehI+n9aYxN2VtnQKGg68n7pJ8p+VIcPTKqSd50I/xQYPUEfOvQ9GKLhHFGtXY5Uit0HlTdnXXb0rISHExIP9jR0LcwPc/hQrQ8aMoqDQZZFTFBWiB4qFCoaMvPU0qGNEAO/1ojTJOhoJPKjKx56j5e1Qu+352q2F4FXJXpXM2mnnU2NKXGjb3NNGbQc3Pz0pPEcTRZE96csH97KD7aj2qN27WR+IH/XMQpAKidOe0g8tt6cVYbou+JcWfMqpdYiSCE7uo310PTnVaLpiSB+y8ky0ExHmNaSwd1m03y96ZjfTXrtTbWlUakx0QRpyAZtfpVcUjkx3Bu79jbL3CgJUhdFy6bHnpNVFzFXFt9kW7obOobRhGgytvBkiPCj/AKWUjKoDaw5MkeXTzpa5dLDv7gQCuwHpypRwRyNB8O8XukMHaQuQd7RyGJDQecQPetMt8dZ9QfOvm2IUrrvrvMmengNdvAVs+Aqq4dSzyZI8B3jv7bCs+SKWRwbui3/SelcAx50O04I0iNdYoqH+1ZGlk7aeFFQ0JalMc4olGM3PWpK4O2+nrSL4kDxPU0MMzbVepLHnugc6H2hPhQkTrRVf8iuqjiIWZ0rxkojXKXe70qohmcZ/2T6fUUj+yvnc/mr2ur1IwHMDsKtPxrq6sHsaD26MK6urhokvOpNXV1FlJ2tvWjttXV1QpM/hXX9vUV7XVFs56EnpG7sfI11dWpmKNsfzzqu41s//AOtP5nrq6lEL0UHDftn+E1aJsvp/Ma9rqs9kQnjPt+/1oifZb+AfUV7XVwWeYPcfx/cKt+BbL/m/nNe11Hk/EXHs0yfj9akOfnXtdWRsjxN/T768xPKurqomBuUe1sfKurqgSfX0ruvmK6urikF2oV2urqqCz//Z">
            <a:hlinkClick r:id="rId5"/>
          </p:cNvPr>
          <p:cNvSpPr>
            <a:spLocks noChangeAspect="1" noChangeArrowheads="1"/>
          </p:cNvSpPr>
          <p:nvPr/>
        </p:nvSpPr>
        <p:spPr bwMode="auto">
          <a:xfrm>
            <a:off x="38100" y="-1104900"/>
            <a:ext cx="3048000" cy="2305050"/>
          </a:xfrm>
          <a:prstGeom prst="rect">
            <a:avLst/>
          </a:prstGeom>
          <a:noFill/>
        </p:spPr>
        <p:txBody>
          <a:bodyPr vert="horz" wrap="square" lIns="91440" tIns="45720" rIns="91440" bIns="45720" numCol="1" anchor="t" anchorCtr="0" compatLnSpc="1">
            <a:prstTxWarp prst="textNoShape">
              <a:avLst/>
            </a:prstTxWarp>
          </a:bodyPr>
          <a:lstStyle/>
          <a:p>
            <a:endParaRPr lang="bg-BG"/>
          </a:p>
        </p:txBody>
      </p:sp>
      <p:sp>
        <p:nvSpPr>
          <p:cNvPr id="34826" name="AutoShape 10" descr="data:image/jpeg;base64,/9j/4AAQSkZJRgABAQAAAQABAAD/2wCEAAkGBxQTEhQUExQWFhUXGBkWGBYVFxcYFxsaHBgXHBgcGhoYHCggGBwlHBcXITEhJSkrLi4uFx8zODMsNygtLisBCgoKDg0OGxAQGiwkHyQsLCwsLCwsLCwsLCwsLCwsLCwsLCwsLCwsLCwsLCwsLCwsLCwsLCwsLCwtLCwsLCwsLP/AABEIAMEBAAMBIgACEQEDEQH/xAAbAAACAwEBAQAAAAAAAAAAAAADBAIFBgABB//EAEUQAAIBAgQDBgMECAQFAwUAAAECEQADBBIhMQVBURMiYXGBkQahsTLB0fAUI0JScrLh8WKCksIHFSQzolOT0hZDY3OD/8QAGAEBAQEBAQAAAAAAAAAAAAAAAgEDAAT/xAAjEQACAgIDAAICAwAAAAAAAAAAAQIRITEDEkETIjJRBHGR/9oADAMBAAIRAxEAPwB3g18mxaP+GPnTfaUl8N2y2GQjaWHs1PNairHRlLZwuGpi6aEooi+VKiDCAkb1NbbGvbIPIVZ4fDnyqMSRV/orUW1gGNXmHRR4mn8OisSvMijY1FCfBbAUww/v1qyulcxikrtlk8aA+JNB5NFgshfFBvYjpVPexNVuP46loTcYLOg8Y6V3VrYXMvbt75/n7qi9+KynFOPMr4cof1bFixyzmUBY8h3qUxfxvaBIVWeCdREeXWrhEWTW/p/Ict68XiGsTOvLX+1fMuHfEhR3uXM1w3NAAw7sEkABjoNYq0/+swNRZbTX7Y19hUc4l6SPoOFx0krmGYCSoIJE7SNxRrl4xvGn3GvlnDvigWrt/EC1IunVS0Ebc41iDy51cXPjlCpyplfkXYFR5ldaPdCcGfQbDZ9/Q+przEWV0NfOfgDjKJcxJv3FU3SrgliRMvmhmO0MPlX0FbwYSCGHVSCPlVTI4srPiLBdqtrvnIjEm3GjEiASZnSCI/xE9KzfxLi4yYdEDO+veGkDUR46fIVYYzjH65kzKUDZZC8wNdc0zmMExAqu4lfBxNlk77WypKp3iIcTMbaE1hJrsaJOifAsbccKzXQ4YRlysI00ggRPhNQ+KcanYhGI/WMgAnXR1kgeG9H4NwRMo7RDOuUMTKgMcsCdNKy/EcL+ti+HusBAIhUAkaDc9JoLYloDxLBI1oIWBuFsxC94iSJ0G3QV7Ysm3aNo5baE5iG71zlso0G3OnLWGuZYEWl6II9zufep2eEqNd/Mfn76XYKjmytzKfsIW/xPt/pGnzq44DcdbkuRlykQIAnQjYaUxawcbDTr+FTW1lYHoRt0560bbFRLHYwpJVWI2mDHsIJ+VUGL+IXnKBE/tEgH0Uf/ACNaTi17s7Nxug36Tp8t6wRtkHUgAQbh56iQvtG25NWMbOk6RrOBW1uKzFs5HXdfT87U5ft8j4VluH444e6JbMpJXSdhyM6g6jT/ABCtk4n1/IrpKmSDtB/gi1mwa/x3P5p++m8Vh6R/4fXv+ncdLrfMJWhvYfNXtjo88quik7HWncPaH7tNDA+PlTCJFXYCNtNNqJbtmpRRENd1FaIrg2OtNWsAQR3q4XDRluaVm2axpjI0WGM1S4y4BMaVZNiB58tqxfxZ8SXMNdRFtIwdQ0sWBHeiAAIOxoqVFaI8b4zasZTdbLmPdWCWbaYA1isxxXiNq6ggkZXzRpJBDbAHT1iqvj/E3xV8ultQ8ZRAJyKDpmP7bHoNBTNj4duMAWvXTprDED2FHk5bwdx8dOxXF4m5cCrDBVGVV1203Ma7Cqy5g25AiNqsn4XhwxRr5LA5SuZiQTyIGx8KfHwpbDAFJ0J18P71n3o1psy7YQ6Fry/w6a9PKmBdWIzKP8y/jVrfwuFtuyG2xZSFIC8ztr6VbXeBIgkIu40PnEdR51HMii/DKXQjNJNscoUQNtYoll7KWwvcJE96YnaP2TT2FxBZXYWrAyLniXbmQdvKlH4mczWxYUuDvlYLHqSW5UlYZKkCuYkd7KUgmQIJjwBjQGvLPFxaPcuHMNxbJB+WhPnUMaGj9bc1/wDTtwPc8hSdq5lggRz10nr51cFTdH0L4asdrauEuZe7LlWBYqQGCu8ee0Vp7At2AB3ba+w9udYf/h7izcGJthiINtpEHfONPaq/iOKPakFi4BK97XMRvA6Cs3G2XSPpNnEgmUBYa7aT71UcRtEuCU28R0nlPSn+CYxbtu3cQQpA06EEgiiY8qpBeAOZO24H30Mp0XwrhhevyrO/EfFTbJt2+6VEu3MdBPLl7itR+krmAB168tOnlWR4nhWa7dKCT2yyCRsLbxM8piml+yN4wE4PxlgwS4SQYguNdRofHY6VfX7XKstb4Nd7NmuuIT9Zm1IENvJjQggaVricyg9QD6xrSlXgYXWRL4g72HbxAms/i+G23OJc3O5mtF8qzk7rZAxO0yeXKtRxAZrDeAk+hrP4NM//ADC3GtzBWrn+a1nX/dXR/s7k0Lulg28RdUdobPZlxqT3g4UicqgzbM6dK0+BbNaRuqqfl+ArDf8ADs5xjrR2uYdW/wBDE/RzWt+FbobC2vBcvtFdNBgXH/DzDB7DZQJ7VgTprosCedbHDcPLbmB86+WfC/DezxeHuKssLmhYnYiG5/uzyr66+L5it4cjawFxSdsli8IMmnIaVVGyZin2xZNLMx8KcXRJIAiSQKsLfD9TO3zNCsGNedGOKNc5M6MV6MjCp0plQNtKqjiGJ0pLjN3FpbP6OivckABjAE7nXQx0mhZpQT4s+J7eCSTDXGnJbkCepY/sqOtfHsbjb+Nu57r6E5c0RI/dQfsL8zUbtq5fZr2IJZySSpOpidGPh05VdLZHeHJXtkfX61hOVjjErVtBFbs5UoygmN4YT9a2mDt92OVZ84Is9xdsxMEj+EmPatHgRoR0ivPyOzWKaMnjcERiMS2UKO0tMGgDNoc2p6RWquEEowgzOo8RO/pTAwlsk9wE84TMfkJod+O5GgDjTbw25b1JPsWNJ4MD8R8Lv3Ma3ZE5DAkEiGgD11rY31bsSSNViY12PWNZ8KV49x61Y7j65hMAZieug2jrXz/FcRv4gqVDBAIQEkKoHh1rTM0g4iyx/TbdgOIW4xlQilimWTqzTpvsKpcbxhiwLMM2oCoAAATsANeUz403Y+Hmb7bMfBBlHvqatcJwe0g0AExqNT6mte6QXbMxZs3nPdTJ/ic6+cb1Z4TgBzBnYsQdtl9uYrTWsHBOmg5kj89PeiX1CkIxIY6ABeuxJ5f0qOTZxL4PwS2XcKsSB66yPHrVPc4YxIudottRkliTvnctt1084Na7BWwlyeZAHtP41m+N4abN9f8A8be9q8CPldo8crOmqRf/AAoAgdFbMO5dB5d8TI+tOfE4/V7eO8agEg+4qm+DH7lo/v4ZP/B3X8Kv+LKGQTzj8PvNc/yItGU4ZduM9sEKEUaBd9hqetP4ZwmLLNyu2D7tkafD9YN+lQwlgKZHJYHQDcCgcVfLcczE2wfVWRh/LTWwtYKf4btMuN4jYcls1m+nek/9tiyxO2hrT8OvZrFs/wCEfKqDtQOJ3MSmZkZ3nIM0qyFTEb7A09wc3UsonY3GKjpFWTQYovLQzIw65h+feqDgy/8AVYaf/u4fE2j57qPkasOBY83TdBUqVyHUjXMH/wDiPeqBcTeDqUs9607MhJOhYAHYjMIop0OWhf4CwiWsVb7xPaI9uMsL31MSZ1Pc2ir34RAVLlv9x9J6HU8h0pGx+kDVEsWzM5lQFp158tzzqw4Zhby3C1180gKNAK6UrClR7w/j9uy6MyO66tK5TA0Wd5P2thrW1wXHsPcDAXIZUNwodXCD9qFnpy120r4Zis1u1aaQ3eMjSRmBgHXbQ7058MYhziEJZhzlVzkRqBH7WoGlaQfXAJXJn3pToCJg6jSNOW9S08aVwjHIuZizRqWGVifEculGDVuBhQwrg4oaMOdeZuld4UsbWIQADpzrrnEbagsxAA1JNIXLwCljsBJ0J0Gp0G9Yfi2Oa6DmYBQtyMwGXMhGU2lK5lc7aknpFZs0TKyxbBF0LqGv3CDyhmeDJ5GRTHFLBFtspBbuZgTAhZHnuflSPDr75bpuH7LruI7uUkQOW9PBlWM2pKAMxI1CyZJ6yBXkls3i8YGcVdMkADQSpnfMrTpvAge9WvDjv5CqK3eLKrwACB3p01JC+1W/CXn9oNpqyxEzygxQksDTLKxw1LhYsuY6DUnp0mlsbbCKwWAEYQBsPsn76reLYvDI57UMWIGmViD9xqODxtm5burYRlABJOUAT6c9PlUt0GKyGx+LtJeW3cUHtBGaAQBMa8wINZ6zhFByggmWCjmQP3RzEUx8R33t4q24UlcqlRMAlWBYDTUwR5aUTBOtw2rgGjOTvP2lbnzFaRWASpMHZthrZcSwBPd+ydN/nROzM2YAy3ILCNRoTueUgU7w60Crr1dtfOD99BK/qrB5qVH1H31V6cC45hwQrnQg7+oqXH00VyJhgdNxJj/d8qa4qk2mP7pDfP8ApXcSXNaP+X6r/Wuj4R7YS4YuKfA/zD7jVXib1oNiBcdBpcUAkal+z0jfe386evsYtnqD/LP3UF8Ba7R3YKCTPej1ijx4NJKxbgmLtBsNbQglVuWzlBy95swg9N6vOLKXRVV8hJGsA86VtYjDqI7S2G2AzKOlR4vj0XIJBgzA336Um7YEkiov2AjOGLuVAYzcyqQY1hByk86gmUZsqJoAy5VkxvuZk6GuxfxRYksLFxzABJCgxyBnlpSa/G5aQllE/jkn2GlLJC8wruGEKcpyAzpGtwGB1+zV/ZPdPg3TrXz2/wDE99v2lX+FPxmqvGcexn/rMQdYAifYVNnGt4T3cRcXqv8AKw+4mmmuorEMQCQCNJ0rI8MvuHFye9BnMSd4NAxmPUks8MxI0UgAadNaTIa27xiyNM491n2mit8Q2Hyhc0nSMpO8DlWH/Sl2Cj5k/KuGNPJf/E/fRo6xXF4/t7WQLBTIM3Ull+uvvWj/AOGnDGuYlbpJCICx1gnYAa8jNUeDtBbBYKBlcEnMSSVLRptGlaPGcUyPcOGZbIuHVUOwBByggd3Ua+ZrVzUWZVg+qdpqJIk7CdT1gbn0qfrXxO9xZj2Za4xe2IRixlf4Sdfxr6ZwX4ssXrTOxCMilri66AbkdQfvprl7ApF+1wKCxIAGpJMADrPKvl3xV8UXrlx1S7ltKxC9mYBHUtuTNIfEnxU+JkmbdrTLbnw1Zup18qzZuyOZ8OVZz5W8IJoT8QXr14Frzk8oJVYHULpHOrvhuFa5nLS7A6jYSd/OsdwG4P0i0IgFsp9RA+tb3h/FUDsqHM0GQASMyjw35bUG3Rvx0hF8Uk3Q0gkqMig6bKpJPIzRRfL5UFsBGW4DOrSpMj1MULit222KuspkdmgIG4ZGOhA2OlSXEgBDlPdLanQd4CaLRspHdnPYE6A2jKzpOYem1W/wwgRAoOxcfOs9dx/dUAoMoYDUnf2rl4qy/ZuNBJMIMup32BPzqONo5SSZoviGypNksoeLkakwJj936VD4dtxadMgQAkQoaNiJ7xNZ9+LMQM/ak77mJ5bkUF+JafZ/1v8AcKnV1RXJbLz4ruHsbbAiQw2IkSsH5x86Bwi8FRAzCFbQg7gMRI8NKzPFHLWSq21mBqAc3nrpVr8NsyWrcgN3SBJE6MSfrSpRjbB27yo0ODxYm5lUtqW0B8BS1x7jJk7MjXNqY5yKVxPF2VgpUCY10jXxoZ4pczKsAMzRlmSNQJOU6az5waN+ofUusaruqgECdWBBoDYNiozXG05AAD51UHGX2/aVdwQQZGsdTUrZbtFDXAyk7CPDePP5VmprVmkuJpWWONvraW2slu/J70kDWSfes1xa7LqSQ2aFWQYENB235VsP0ZOSjfkOVZjjF0ghI0mAR1YvAjkNI9a3hHJhJlXiUZLYuWyjDkMpB0IB3Mip2Uu76TuZPtQ+I8aQ2+yS2wAc6kyZMNv05elU5+KLyj7KaeBnT1rTqBWzQWcIxc/ZByiYE9AN/L0rItxJ85ACLqRJ20JFaS1icX2hCLabvBSxbQyguTqRspA8yBWTQ9o8nQkXCR0aSdj4k+1NQpZDYW7jrmn61PSl2xFxjAcnSfxodxiP7Ci4O4S4BJ1Vh7qfwpIUqujacAwitatOVBbKpk66+NMfoqJoVCjlpttzrGcIxNwgDOwVYgAxzEx6fWmOFXXOJVHdmDysFiQQR7GjSbO+OSgma1jbB1KjzKj6mhHHWRvcT/Wv41g4+z/l/PzpxbShSZJIIiF8PprvUoL+pe9kOzdJczPgNSY6daU4gQC574lg2WRGp/EGroWNYgk6xuaFiOCXLjuQDoUyqYEjZoLeJ38KG8M5xKnCB7xVUQvcJhVGpY+A50f9Dv6qLV4Nqp7jDnqDyOv0p7H4a7ZNsDD9j2YJNwSSSYJzXJIJiIAgamlP+cuTJZm1EDNy6UHKmZ40yeM+H8SEe41rIiiZuMi+QUFszHoACaRGDuZZKMQNJgxOnSj38eATDsdDBYnTyB08jT2E+JXQNMFWUWyGAMABwpHRh2h15wKtojUbKnA2XNwaHu5WObTQHeKu+0upcGUAMRJKgDcaainOHtbuoWHZ29YDOTmA3cBukx5TU7Nizn72JtGToES8+s6CcoHhSSs1SpYFrVgC4pzEG6ql+9pMkHU6+NMC0mzOkwxILEkR9kHpmjSo4rDOcptrJBuCSdIBXX11jrRMNwi411otgNCltRCgEkSWMDf51cBfNGLpsZtYJDCyMxQmACSG00NABVkTK4ZoGZQD3ZFDxS38Pc7QBS+rAZgQREbpz39qVwXdZZA7xA125AVxVyKWh6zicFatg4i5cR2nILaZhAiTEb6xvUeKX7WdewDFYDTdmTmAI2I0g/I9KruKWUYLmBADuoYqY1AYgQNTXfplmIFxdAAJPIedcW8ljg+IFB/2LLneXUk/zVLEcSLaG2g1JhcwGu/Ok1xKD9oe9RuOp2I9DRkk1kSdO7Pbl2dwDAiNfxqFm6ywVgGRy6EkT13NDu3QOY660qcSBz1OtYuSjhaBPkyO4i6TLMRz5bTrIE0Kxde2BkPjqB4b86RuXQDry13qIxYI5xtr+day+3hPml+zbcL42LjEEBY1MTp612IwCXnDljAKMMsa/ZI35bg1jcJiIJysAw58ta0OG4oyoApUKIBkMSI05eVbQ5M0yqdiPG+G5LcDWCCG015ax6VkcTa12jWt9xNjcsFiRz+yCBoy9fKsZjyVA7u5JnqIG007fY0i0ky6sY7EBUy2O7AJIukZgUUHZdPsp5R41RWMOwv2wwhs13MPEqWA6n7VbXCYnJgLd3KGK2xp1I018KxuHx7XMbbZlAJuiY2llCVunYEVuJQ5fSl8OTmSJB2B6birJ0JBUfnpSVzOoQkEROWRocrCfnU43aNOSrsa4Vw+5dtygEAkc5nc/dVxwbgt1cTYdgIW4Cd9idfrQvh/iv6PhXITM3bZQrSAJRd415GtAOLM6WrlpVysDmzmMrBoOuYT1qydZJByl9LMSyZIB1K8umVo9dIq1t4FpABuASNe7Hht56zVq2BtMSTatkkyTLcyZ2ueVR/5Qkn/AKcRI1z3teumfl86HyIT/jyfq/0awGMZZ7gLD95tjHMCTPhVpwnEhpGdg0SBPeIIbNBPMams/dxBd3QiDlzBh1Gp0B2iKawOEbsoZV0ZjlKt2hDTqGmAoIqdQxPOM33uAopbUpmUOSrZYEkbMQTMnaKV4RwfDu6y7ZonJsJEc/ztV3fV2t3mcd5Q4WP4FOkeQquxXBSXzIqgHaZJ1OnMR41EznFGfxlyx2aFSe0BbMsRA5a8/wClJriQdTvW1s8DtPdIu2xJtq25GoYgx6EUphOB4ZL7K4LCJU5iQRMRpzFVtGb4W2d8NWGNpmJAUkAqZ1jUnyJ9dKDbZyR3AAGnQMZ115VtbaIqgJoo2ivSARBEislyUehcWDPti7falF7Sd5AMaTGlGdYdk00UsdREzsY3160fiqEW2FuVMGGG+3zrN3OHMXDhTJKsYnkQdZ32PvVWQOKTyjQYnByCMoPMg6zPPSg3MCGSGUhs3Pz020FVFmzfQ93OugBY9J/ebYU5xW/fuqFtgjeTMV3aiqK8QXjD/qmXQqCrdGBIZfoKzn/Mhaj/AKe0SLgJLDMSIjLB6z8q073znllmbQBESAwaf9xqgxK5nunIPtqRPgAfvrRP0zlH0HgeI4kK5Ed6QuaJAMdTpECKlZkQbrBiAB6DlS112Agb8zy1qF7EyCo1Og/rWEu03RnJsYuP3tCBpz28B50JUy/aPLaaE1ydAQABOunn60G5aJAZJYTOvQb1yhgAXKzMRBUamSNOdSN2IDkaiN/fQbGk3xByjXRiNNj7UV3VQO7IJ1ndfKtOjQWGsBlOqjz8BzirHBX3APRhBB0069BVELrg+H1B502lwMRlLA7wTpp060ZweyGxknCtrO56kc/as7fyEJmM6GM3Ic48JM01gMZKNJkEEbeB3H30vhcMxYgEAIpguREseXX7JqQlk2TtUX+HIbh7BYgBtttGNYYd3Eqely03swracEvZsI6nrcGm2wrD48xnPMKhH+qvRD8hD2MwpDXTyW5k/wDJvuAqt4hYy5hvEk+G31q7x5jF3f3e0DH/AFA/earOOMCZGxUAgciJH0qx2KTDW4NvEjkMRbPo3az9K0VvDj9DvKNu+f8AxX8KzXDu9axYPM2j83H+6tJwfE9phL5I/ZYx52/6VWshfhmcYoW9dWB9tjt1gj60oYgHKs6cuU1ccesgYm5rqWAj/wDlb/GqeJgb6gfMVPSo2YsgOXBOmnPUHUfKra33jbc7rnEzG8TPX+tU2Axi3FmCRpP0H0qzwzd31+oP4Cgyp5LWww6b60jxW0e0z5jpbIyiYzZgATy2Y+1TW5RDBEESDyNBOmbPKIto6PJns2iP8jAfI1nf+cgXcyKT3Y31HMgRoKteKM4NoAgZmZR/oY/7aQbhNyT+tIE6ACKbA0X3CuIZ0kiDmbTnE6GrBbo/Jqj4ZhOz3Yt5/wBqtlUcvrWUlRtF2MhAedeshoS76ffRlu1nYyD67gEeIoRw69I8qaYio5en0rrKkJNhgNjPnVNxhzbGojxEa+elaMg9Kp+PYcso1ygeUREmaV2ZckaRhMbjIIgSx1MbUAXWcTIXTfzOwo7a7gCDpG+v1rx2mFEaa7VomkeFgrVrujPOmu0SaNbuqP4dCo6nnPQUE4ocwYMnTXTlQVtgoxjX92l1b2QPdsLmzRG4PMTyioXb2kzsYbxqLLIzAwCBJnc/neoNYlwNtJg6AkTPvSSCxkYWYyGY2kjQdK8t6CCYY6g8vHyoAGUHlBE8/wA+lEtJHdbXTu7677VCD3Dj3u6dCske81pLdr7QKwpiQs5p159NapfhvDtGkEDXbzjfcTA9a1rIOenhWb2enhjgr8IAisomCZExpprtWf4nwBmB7N1aREEEbGdK2HZeFBbDeEUlNpmjgZfiuCdrzsqkho2iCcsHnyqvvcOdVadoPLwNbQ4JelD/AEaNB7VVyILgZDg9lsmJBUglbehEa56ueCt/0+JA0hT6dx6toynfXTxoV227KygAZlK66DUEcvOr8lsnVlbxDDhr9yRuLZH/ALagz7D3qnbha5HKEkhpHkDp9RWqWxOrqGaIzagxAH0A9qXGCUEgKVU/usZ5bySNwOVVSD1dFPwK6IH8RG8VpLd3/DHvNZviXDclsG0SWOsab6iavcO5IBO8fcK5r0USwtPUMVjuze2uRmDnKSOR5SKlY21quxPE8l51kjuoQBrrLa+B1+VCrNEWnEcG1zsyrBSj5tZPIj76auWd6jYv5hm60fN1oWOgC2j5Ua1bjnp0/vULizpQFQ/3q1ezrp6HluCd/aiJryn1pBR06Ue3eqSiNTsbWfD8+dTW8OtKh/OiBprOhIazeFJcXtlrZUITmB23ooJjf6V6H01qaOavB8w4rhHtnL+1P2Rr6z5kD+1V97EGYAE+FfT+L8LS4pCgKzFZcfagE7eOtYPjHw49gBgZliq9dASJ8YFemEk1k8XJxNPBV3NQAd2I+VAd2BJmI0qWLsMIkHZTPISB7b0FZA159d9dq2SMaG7BDFcxknSNYGn10n1pi4QfONRpSCCMuXedxMyYj76OllyzBRLHl56cqMlklHvaGBO+YAjrrp6U3hsOzuoXSWy7GBtExy3rT8C+HzbKXGQFp1DnZSGBEeeU1c4PhNu1OQRMAzzispTRvHgb2UnBMCyAE6amR7g+mg96u84mmHtDyqKof670bRsoOKweLd/sPzFCbEKBJMAbmJ+YqY56VV8QvZsyMFZDEj7J9GUgio6Lk9u8esgEiT6aVXYfHs2JLwTZKZAVBA5Hz3mfKoXOF4cwSt5Nf2X7RfZoPzqww+CAkhrjT1AtqOnU1G+q+oGpMZwOKt3CVt/aE6RqYpo2etKWLYT7ICdezEGPF9WPvTFu7pH3mdfPeorY9bOa34UM26MLw2iol52PqaYbRUclJG5gHTmRv86qPhW45e7mYlATAJnWeXPaa67fctbRTIuGDPLqRHgT7VXcCxvZ3wgEgswkEyeQP0Nenr9cGMXk3SGqb4jwgJRwIOqkiB0In2j1qzV6Fi7ecROnQiR7Via2G+HXJsLOh13EEjlVoGpLh6hQAcxAAHttT2dSIAoM0TPQaE7iCSdBOvlREqGNQ9m/8Lfy1ya0c9WQZ45dPavJqj+GMc9wlWYmEBE68x4VoA9JsiimSt5hyo+Y0Dthy3ivTe50Ks0TSDxpvp4V7pzn10pZLs+FEAU77+NFqjrsL2i+flXjMGAlBvPe+6uy89K760SlbiOCpcYl/sk5soHMQFHkBOlV+L+GkVb137R7IwpiJCwD4QBWhzgbkUtjbo7O4BOqN5fZNOMmCUEKfDfA7SWrb5VdoDhiIbvAGD5GY86t7WCRJyoBJk6alus0rwu6ws2tv+2nj+yKcLdWPyFSW2VRVHOvjHzNCL+BNHQAeP58a4XOvzo2IVYtOwFR7Pqfu+lMsR/bagkNuNfGqiNniiOXvr6UN7SmZHyrmRvLy0qOUc59TVolid7BIfszPht86IMLEDcDYj76cIjyriapGIAVEqKdcetBZBzpJmbjYBl/PjUVap6HYa9aibRp2gdWZzDIVPej9UGYaayFMT5EUvb4elt8MyrscrdSSu/ofqKe4rdOe8wg6KANpmB89vWl7Fwuts7AaxvtpH56Vo20gRLhGpm21V9s+dNWmoDTH1aio4pRWo6geFBmljAYURLinefSlo03mpBZ5fOo0K8FR8P4O2gLBmY95I5AB4H0FWpINeWsKq7ADy+c0TsRJg6VbTDTSBBon61PN0qLLyNRnkfeqFr9BI0P0H5/MVJbh5/npUQ3lPiNai5muas5SoYW7NdlJOp8dJpbOQPzz+tTt3Y5weXSg4msZpjBtx09ZrrjEqw6qR8jUFu9PnQblwD7Tqo5yQKiTsrZLhN39RZkj/tr/KKIcQu1VnBCps2xMwo67agEaajTlTqYpDlhh3gCI3IO0TVayRMOLrRppRlXXU+OlCN2OZ9K8LkjpRZbG7cDf0NEFykp022r0Xevy3qUcmMMJMEeNRKjl7ChvdHX3rxW6aVaJZ41rxk+NBe5H9KYZSfSvOzFUgs1wnb+tcLeutM9l6UJk6VbIDKioEV6TFCa76VUgszPGrQKnkGt5vW2wMeoagcKuDswehI+n9aYxN2VtnQKGg68n7pJ8p+VIcPTKqSd50I/xQYPUEfOvQ9GKLhHFGtXY5Uit0HlTdnXXb0rISHExIP9jR0LcwPc/hQrQ8aMoqDQZZFTFBWiB4qFCoaMvPU0qGNEAO/1ojTJOhoJPKjKx56j5e1Qu+352q2F4FXJXpXM2mnnU2NKXGjb3NNGbQc3Pz0pPEcTRZE96csH97KD7aj2qN27WR+IH/XMQpAKidOe0g8tt6cVYbou+JcWfMqpdYiSCE7uo310PTnVaLpiSB+y8ky0ExHmNaSwd1m03y96ZjfTXrtTbWlUakx0QRpyAZtfpVcUjkx3Bu79jbL3CgJUhdFy6bHnpNVFzFXFt9kW7obOobRhGgytvBkiPCj/AKWUjKoDaw5MkeXTzpa5dLDv7gQCuwHpypRwRyNB8O8XukMHaQuQd7RyGJDQecQPetMt8dZ9QfOvm2IUrrvrvMmengNdvAVs+Aqq4dSzyZI8B3jv7bCs+SKWRwbui3/SelcAx50O04I0iNdYoqH+1ZGlk7aeFFQ0JalMc4olGM3PWpK4O2+nrSL4kDxPU0MMzbVepLHnugc6H2hPhQkTrRVf8iuqjiIWZ0rxkojXKXe70qohmcZ/2T6fUUj+yvnc/mr2ur1IwHMDsKtPxrq6sHsaD26MK6urhokvOpNXV1FlJ2tvWjttXV1QpM/hXX9vUV7XVFs56EnpG7sfI11dWpmKNsfzzqu41s//AOtP5nrq6lEL0UHDftn+E1aJsvp/Ma9rqs9kQnjPt+/1oifZb+AfUV7XVwWeYPcfx/cKt+BbL/m/nNe11Hk/EXHs0yfj9akOfnXtdWRsjxN/T768xPKurqomBuUe1sfKurqgSfX0ruvmK6urikF2oV2urqqCz//Z">
            <a:hlinkClick r:id="rId5"/>
          </p:cNvPr>
          <p:cNvSpPr>
            <a:spLocks noChangeAspect="1" noChangeArrowheads="1"/>
          </p:cNvSpPr>
          <p:nvPr/>
        </p:nvSpPr>
        <p:spPr bwMode="auto">
          <a:xfrm>
            <a:off x="38100" y="-1104900"/>
            <a:ext cx="3048000" cy="2305050"/>
          </a:xfrm>
          <a:prstGeom prst="rect">
            <a:avLst/>
          </a:prstGeom>
          <a:noFill/>
        </p:spPr>
        <p:txBody>
          <a:bodyPr vert="horz" wrap="square" lIns="91440" tIns="45720" rIns="91440" bIns="45720" numCol="1" anchor="t" anchorCtr="0" compatLnSpc="1">
            <a:prstTxWarp prst="textNoShape">
              <a:avLst/>
            </a:prstTxWarp>
          </a:bodyPr>
          <a:lstStyle/>
          <a:p>
            <a:endParaRPr lang="bg-BG"/>
          </a:p>
        </p:txBody>
      </p:sp>
      <p:pic>
        <p:nvPicPr>
          <p:cNvPr id="12" name="Picture 11" descr="aleks3.png"/>
          <p:cNvPicPr>
            <a:picLocks noChangeAspect="1"/>
          </p:cNvPicPr>
          <p:nvPr/>
        </p:nvPicPr>
        <p:blipFill>
          <a:blip r:embed="rId6" cstate="print"/>
          <a:stretch>
            <a:fillRect/>
          </a:stretch>
        </p:blipFill>
        <p:spPr>
          <a:xfrm rot="21288085">
            <a:off x="4269268" y="4373889"/>
            <a:ext cx="2438400" cy="1838325"/>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1000"/>
                                        <p:tgtEl>
                                          <p:spTgt spid="8"/>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1000"/>
                                        <p:tgtEl>
                                          <p:spTgt spid="9"/>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D09E00"/>
                </a:solidFill>
              </a:rPr>
              <a:t>The first private bank "</a:t>
            </a:r>
            <a:r>
              <a:rPr lang="en-US" dirty="0" err="1" smtClean="0">
                <a:solidFill>
                  <a:srgbClr val="D09E00"/>
                </a:solidFill>
              </a:rPr>
              <a:t>Girdap</a:t>
            </a:r>
            <a:r>
              <a:rPr lang="en-US" dirty="0" smtClean="0">
                <a:solidFill>
                  <a:srgbClr val="D09E00"/>
                </a:solidFill>
              </a:rPr>
              <a:t>" (The town's clock)</a:t>
            </a:r>
            <a:endParaRPr lang="bg-BG" dirty="0">
              <a:solidFill>
                <a:srgbClr val="D09E00"/>
              </a:solidFill>
            </a:endParaRPr>
          </a:p>
        </p:txBody>
      </p:sp>
      <p:sp>
        <p:nvSpPr>
          <p:cNvPr id="3" name="Content Placeholder 2"/>
          <p:cNvSpPr>
            <a:spLocks noGrp="1"/>
          </p:cNvSpPr>
          <p:nvPr>
            <p:ph idx="1"/>
          </p:nvPr>
        </p:nvSpPr>
        <p:spPr>
          <a:xfrm>
            <a:off x="0" y="1600200"/>
            <a:ext cx="6400800" cy="4724400"/>
          </a:xfrm>
        </p:spPr>
        <p:txBody>
          <a:bodyPr>
            <a:normAutofit lnSpcReduction="10000"/>
          </a:bodyPr>
          <a:lstStyle/>
          <a:p>
            <a:pPr>
              <a:buNone/>
            </a:pPr>
            <a:r>
              <a:rPr lang="en-US" dirty="0" smtClean="0">
                <a:solidFill>
                  <a:srgbClr val="D09E00"/>
                </a:solidFill>
              </a:rPr>
              <a:t>	</a:t>
            </a:r>
            <a:r>
              <a:rPr lang="en-US" dirty="0" err="1" smtClean="0">
                <a:solidFill>
                  <a:srgbClr val="D09E00"/>
                </a:solidFill>
              </a:rPr>
              <a:t>Girdap</a:t>
            </a:r>
            <a:r>
              <a:rPr lang="en-US" dirty="0" smtClean="0">
                <a:solidFill>
                  <a:srgbClr val="D09E00"/>
                </a:solidFill>
              </a:rPr>
              <a:t> was the first privately owned Bulgarian bank. Established in Ruse in 1881, </a:t>
            </a:r>
            <a:r>
              <a:rPr lang="en-US" dirty="0" err="1" smtClean="0">
                <a:solidFill>
                  <a:srgbClr val="D09E00"/>
                </a:solidFill>
              </a:rPr>
              <a:t>Girdap</a:t>
            </a:r>
            <a:r>
              <a:rPr lang="en-US" dirty="0" smtClean="0">
                <a:solidFill>
                  <a:srgbClr val="D09E00"/>
                </a:solidFill>
              </a:rPr>
              <a:t> was among the six largest banks in Bulgaria, and during the wars its financial group was the most influential in the country. Today the main building houses the administration of Ruse's Chamber of Commerce and it's a favorite meeting point.</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chas1.png"/>
          <p:cNvPicPr>
            <a:picLocks noChangeAspect="1"/>
          </p:cNvPicPr>
          <p:nvPr/>
        </p:nvPicPr>
        <p:blipFill>
          <a:blip r:embed="rId3" cstate="print"/>
          <a:stretch>
            <a:fillRect/>
          </a:stretch>
        </p:blipFill>
        <p:spPr>
          <a:xfrm rot="470364">
            <a:off x="6442147" y="1541235"/>
            <a:ext cx="2600952" cy="1657738"/>
          </a:xfrm>
          <a:prstGeom prst="rect">
            <a:avLst/>
          </a:prstGeom>
          <a:ln>
            <a:noFill/>
          </a:ln>
          <a:effectLst>
            <a:softEdge rad="112500"/>
          </a:effectLst>
        </p:spPr>
      </p:pic>
      <p:pic>
        <p:nvPicPr>
          <p:cNvPr id="6" name="Picture 5" descr="chas2.png"/>
          <p:cNvPicPr>
            <a:picLocks noChangeAspect="1"/>
          </p:cNvPicPr>
          <p:nvPr/>
        </p:nvPicPr>
        <p:blipFill>
          <a:blip r:embed="rId4" cstate="print"/>
          <a:stretch>
            <a:fillRect/>
          </a:stretch>
        </p:blipFill>
        <p:spPr>
          <a:xfrm rot="21156349">
            <a:off x="6510387" y="3647602"/>
            <a:ext cx="2332792" cy="1853778"/>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lstStyle/>
          <a:p>
            <a:r>
              <a:rPr lang="en-US" dirty="0" smtClean="0">
                <a:solidFill>
                  <a:srgbClr val="D09E00"/>
                </a:solidFill>
              </a:rPr>
              <a:t>The old city centre of Ruse</a:t>
            </a:r>
            <a:endParaRPr lang="bg-BG" dirty="0">
              <a:solidFill>
                <a:srgbClr val="D09E00"/>
              </a:solidFill>
            </a:endParaRPr>
          </a:p>
        </p:txBody>
      </p:sp>
      <p:sp>
        <p:nvSpPr>
          <p:cNvPr id="3" name="Content Placeholder 2"/>
          <p:cNvSpPr>
            <a:spLocks noGrp="1"/>
          </p:cNvSpPr>
          <p:nvPr>
            <p:ph idx="1"/>
          </p:nvPr>
        </p:nvSpPr>
        <p:spPr>
          <a:xfrm>
            <a:off x="152400" y="1066800"/>
            <a:ext cx="6172200" cy="5105400"/>
          </a:xfrm>
        </p:spPr>
        <p:txBody>
          <a:bodyPr>
            <a:normAutofit fontScale="92500" lnSpcReduction="10000"/>
          </a:bodyPr>
          <a:lstStyle/>
          <a:p>
            <a:pPr>
              <a:buNone/>
            </a:pPr>
            <a:r>
              <a:rPr lang="en-US" dirty="0" smtClean="0">
                <a:solidFill>
                  <a:srgbClr val="D09E00"/>
                </a:solidFill>
              </a:rPr>
              <a:t>	The old city centre is the square around the </a:t>
            </a:r>
            <a:r>
              <a:rPr lang="en-US" dirty="0" err="1" smtClean="0">
                <a:solidFill>
                  <a:srgbClr val="D09E00"/>
                </a:solidFill>
              </a:rPr>
              <a:t>Rousse</a:t>
            </a:r>
            <a:r>
              <a:rPr lang="en-US" dirty="0" smtClean="0">
                <a:solidFill>
                  <a:srgbClr val="D09E00"/>
                </a:solidFill>
              </a:rPr>
              <a:t> Historical Museum. The regional library "</a:t>
            </a:r>
            <a:r>
              <a:rPr lang="en-US" dirty="0" err="1" smtClean="0">
                <a:solidFill>
                  <a:srgbClr val="D09E00"/>
                </a:solidFill>
              </a:rPr>
              <a:t>Lyuben</a:t>
            </a:r>
            <a:r>
              <a:rPr lang="en-US" dirty="0" smtClean="0">
                <a:solidFill>
                  <a:srgbClr val="D09E00"/>
                </a:solidFill>
              </a:rPr>
              <a:t> </a:t>
            </a:r>
            <a:r>
              <a:rPr lang="en-US" dirty="0" err="1" smtClean="0">
                <a:solidFill>
                  <a:srgbClr val="D09E00"/>
                </a:solidFill>
              </a:rPr>
              <a:t>Karavelov</a:t>
            </a:r>
            <a:r>
              <a:rPr lang="en-US" dirty="0" smtClean="0">
                <a:solidFill>
                  <a:srgbClr val="D09E00"/>
                </a:solidFill>
              </a:rPr>
              <a:t>" is located on the square. The building is decorated with baroque ornaments- leaves, </a:t>
            </a:r>
            <a:r>
              <a:rPr lang="en-US" dirty="0" err="1" smtClean="0">
                <a:solidFill>
                  <a:srgbClr val="D09E00"/>
                </a:solidFill>
              </a:rPr>
              <a:t>pearles</a:t>
            </a:r>
            <a:r>
              <a:rPr lang="en-US" dirty="0" smtClean="0">
                <a:solidFill>
                  <a:srgbClr val="D09E00"/>
                </a:solidFill>
              </a:rPr>
              <a:t> and rosettes. The former bank of Ivan and Stefan </a:t>
            </a:r>
            <a:r>
              <a:rPr lang="en-US" dirty="0" err="1" smtClean="0">
                <a:solidFill>
                  <a:srgbClr val="D09E00"/>
                </a:solidFill>
              </a:rPr>
              <a:t>Simeonov</a:t>
            </a:r>
            <a:r>
              <a:rPr lang="en-US" dirty="0" smtClean="0">
                <a:solidFill>
                  <a:srgbClr val="D09E00"/>
                </a:solidFill>
              </a:rPr>
              <a:t> is situated at the beginning of "</a:t>
            </a:r>
            <a:r>
              <a:rPr lang="en-US" dirty="0" err="1" smtClean="0">
                <a:solidFill>
                  <a:srgbClr val="D09E00"/>
                </a:solidFill>
              </a:rPr>
              <a:t>Aleksandrovska</a:t>
            </a:r>
            <a:r>
              <a:rPr lang="en-US" dirty="0" smtClean="0">
                <a:solidFill>
                  <a:srgbClr val="D09E00"/>
                </a:solidFill>
              </a:rPr>
              <a:t>" street. The building is in the typical for Ruse, baroque style. </a:t>
            </a:r>
            <a:endParaRPr lang="bg-BG" dirty="0">
              <a:solidFill>
                <a:srgbClr val="D09E00"/>
              </a:solidFill>
            </a:endParaRPr>
          </a:p>
        </p:txBody>
      </p:sp>
      <p:sp>
        <p:nvSpPr>
          <p:cNvPr id="4" name="Rounded Rectangle 3">
            <a:hlinkClick r:id="rId2" action="ppaction://hlinksldjump"/>
          </p:cNvPr>
          <p:cNvSpPr/>
          <p:nvPr/>
        </p:nvSpPr>
        <p:spPr>
          <a:xfrm>
            <a:off x="8001000" y="6400800"/>
            <a:ext cx="914400" cy="304800"/>
          </a:xfrm>
          <a:prstGeom prst="roundRect">
            <a:avLst/>
          </a:prstGeom>
          <a:solidFill>
            <a:srgbClr val="FFDE7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DEA900"/>
                </a:solidFill>
              </a:rPr>
              <a:t>Menu</a:t>
            </a:r>
            <a:endParaRPr lang="bg-BG" dirty="0">
              <a:solidFill>
                <a:srgbClr val="DEA900"/>
              </a:solidFill>
            </a:endParaRPr>
          </a:p>
        </p:txBody>
      </p:sp>
      <p:pic>
        <p:nvPicPr>
          <p:cNvPr id="5" name="Picture 4" descr="centre1.png"/>
          <p:cNvPicPr>
            <a:picLocks noChangeAspect="1"/>
          </p:cNvPicPr>
          <p:nvPr/>
        </p:nvPicPr>
        <p:blipFill>
          <a:blip r:embed="rId3" cstate="print"/>
          <a:stretch>
            <a:fillRect/>
          </a:stretch>
        </p:blipFill>
        <p:spPr>
          <a:xfrm rot="254815">
            <a:off x="6248400" y="1219200"/>
            <a:ext cx="2743200" cy="1905000"/>
          </a:xfrm>
          <a:prstGeom prst="rect">
            <a:avLst/>
          </a:prstGeom>
          <a:ln>
            <a:noFill/>
          </a:ln>
          <a:effectLst>
            <a:softEdge rad="112500"/>
          </a:effectLst>
        </p:spPr>
      </p:pic>
      <p:pic>
        <p:nvPicPr>
          <p:cNvPr id="6" name="Picture 5" descr="centre2.png"/>
          <p:cNvPicPr>
            <a:picLocks noChangeAspect="1"/>
          </p:cNvPicPr>
          <p:nvPr/>
        </p:nvPicPr>
        <p:blipFill>
          <a:blip r:embed="rId4" cstate="print"/>
          <a:stretch>
            <a:fillRect/>
          </a:stretch>
        </p:blipFill>
        <p:spPr>
          <a:xfrm rot="21125380">
            <a:off x="6279636" y="3830205"/>
            <a:ext cx="2628900" cy="1743075"/>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194</Words>
  <Application>Microsoft Office PowerPoint</Application>
  <PresentationFormat>On-screen Show (4:3)</PresentationFormat>
  <Paragraphs>59</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Ruse’s Landmarks</vt:lpstr>
      <vt:lpstr>Slide 2</vt:lpstr>
      <vt:lpstr>Slide 3</vt:lpstr>
      <vt:lpstr>Slide 4</vt:lpstr>
      <vt:lpstr>Monument of Liberty</vt:lpstr>
      <vt:lpstr>Dohodno Zdanie</vt:lpstr>
      <vt:lpstr>"Aleksandrovska" street</vt:lpstr>
      <vt:lpstr>The first private bank "Girdap" (The town's clock)</vt:lpstr>
      <vt:lpstr>The old city centre of Ruse</vt:lpstr>
      <vt:lpstr>The house of Andrea Turio</vt:lpstr>
      <vt:lpstr>The flower vase</vt:lpstr>
      <vt:lpstr>Rusenski lom (park)</vt:lpstr>
      <vt:lpstr>Lipnik Park</vt:lpstr>
      <vt:lpstr>Orlova Chuka (Eagle rock)</vt:lpstr>
      <vt:lpstr> </vt:lpstr>
      <vt:lpstr>National Transport Museum</vt:lpstr>
      <vt:lpstr>Pantheon of National Revival Heroes</vt:lpstr>
      <vt:lpstr>Thank you for your attention!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Ruse’s Landmarks</dc:title>
  <dc:creator>Anna</dc:creator>
  <cp:lastModifiedBy>Anna</cp:lastModifiedBy>
  <cp:revision>19</cp:revision>
  <dcterms:created xsi:type="dcterms:W3CDTF">2006-08-16T00:00:00Z</dcterms:created>
  <dcterms:modified xsi:type="dcterms:W3CDTF">2014-03-23T11:39:57Z</dcterms:modified>
</cp:coreProperties>
</file>